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90" r:id="rId1"/>
  </p:sldMasterIdLst>
  <p:notesMasterIdLst>
    <p:notesMasterId r:id="rId29"/>
  </p:notesMasterIdLst>
  <p:sldIdLst>
    <p:sldId id="256" r:id="rId2"/>
    <p:sldId id="327" r:id="rId3"/>
    <p:sldId id="262" r:id="rId4"/>
    <p:sldId id="328" r:id="rId5"/>
    <p:sldId id="319" r:id="rId6"/>
    <p:sldId id="341" r:id="rId7"/>
    <p:sldId id="342" r:id="rId8"/>
    <p:sldId id="343" r:id="rId9"/>
    <p:sldId id="340" r:id="rId10"/>
    <p:sldId id="318" r:id="rId11"/>
    <p:sldId id="330" r:id="rId12"/>
    <p:sldId id="313" r:id="rId13"/>
    <p:sldId id="329" r:id="rId14"/>
    <p:sldId id="325" r:id="rId15"/>
    <p:sldId id="302" r:id="rId16"/>
    <p:sldId id="334" r:id="rId17"/>
    <p:sldId id="335" r:id="rId18"/>
    <p:sldId id="269" r:id="rId19"/>
    <p:sldId id="336" r:id="rId20"/>
    <p:sldId id="332" r:id="rId21"/>
    <p:sldId id="338" r:id="rId22"/>
    <p:sldId id="339" r:id="rId23"/>
    <p:sldId id="337" r:id="rId24"/>
    <p:sldId id="331" r:id="rId25"/>
    <p:sldId id="321" r:id="rId26"/>
    <p:sldId id="322" r:id="rId27"/>
    <p:sldId id="333" r:id="rId28"/>
  </p:sldIdLst>
  <p:sldSz cx="9144000" cy="5143500" type="screen16x9"/>
  <p:notesSz cx="6858000" cy="9144000"/>
  <p:embeddedFontLst>
    <p:embeddedFont>
      <p:font typeface="Abel" panose="02000506030000020004" pitchFamily="2" charset="0"/>
      <p:regular r:id="rId30"/>
    </p:embeddedFon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Oxanium" panose="020B0604020202020204" charset="0"/>
      <p:regular r:id="rId37"/>
      <p:bold r:id="rId38"/>
    </p:embeddedFont>
  </p:embeddedFontLst>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4472C4"/>
    <a:srgbClr val="E7E6E6"/>
    <a:srgbClr val="4CA3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A75A40-B7AC-4A7B-9622-74A3AF72A8FF}">
  <a:tblStyle styleId="{E2A75A40-B7AC-4A7B-9622-74A3AF72A8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64070" autoAdjust="0"/>
  </p:normalViewPr>
  <p:slideViewPr>
    <p:cSldViewPr snapToGrid="0" snapToObjects="1">
      <p:cViewPr>
        <p:scale>
          <a:sx n="100" d="100"/>
          <a:sy n="100" d="100"/>
        </p:scale>
        <p:origin x="158" y="-221"/>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4"/>
        <p:cNvGrpSpPr/>
        <p:nvPr/>
      </p:nvGrpSpPr>
      <p:grpSpPr>
        <a:xfrm>
          <a:off x="0" y="0"/>
          <a:ext cx="0" cy="0"/>
          <a:chOff x="0" y="0"/>
          <a:chExt cx="0" cy="0"/>
        </a:xfrm>
      </p:grpSpPr>
      <p:sp>
        <p:nvSpPr>
          <p:cNvPr id="20225" name="Google Shape;202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6" name="Google Shape;202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Good evening everyone, I am </a:t>
            </a:r>
            <a:r>
              <a:rPr lang="en-US" sz="1100" b="1" i="0" u="none" strike="noStrike" cap="none" dirty="0">
                <a:solidFill>
                  <a:srgbClr val="4472C4"/>
                </a:solidFill>
                <a:effectLst/>
                <a:latin typeface="Arial"/>
                <a:ea typeface="Arial"/>
                <a:cs typeface="Arial"/>
                <a:sym typeface="Arial"/>
              </a:rPr>
              <a:t>Gerardo</a:t>
            </a:r>
            <a:r>
              <a:rPr lang="en-US" sz="1100" b="1" i="0" u="none" strike="noStrike" cap="none" dirty="0">
                <a:solidFill>
                  <a:srgbClr val="000000"/>
                </a:solidFill>
                <a:effectLst/>
                <a:latin typeface="Arial"/>
                <a:ea typeface="Arial"/>
                <a:cs typeface="Arial"/>
                <a:sym typeface="Arial"/>
              </a:rPr>
              <a:t> and today il will present a practical approach of </a:t>
            </a:r>
            <a:r>
              <a:rPr lang="en-US" sz="1100" b="1" i="0" u="none" strike="noStrike" cap="none" dirty="0" err="1">
                <a:solidFill>
                  <a:srgbClr val="000000"/>
                </a:solidFill>
                <a:effectLst/>
                <a:latin typeface="Arial"/>
                <a:ea typeface="Arial"/>
                <a:cs typeface="Arial"/>
                <a:sym typeface="Arial"/>
              </a:rPr>
              <a:t>IoRT</a:t>
            </a:r>
            <a:r>
              <a:rPr lang="en-US" sz="1100" b="1" i="0" u="none" strike="noStrike" cap="none" dirty="0">
                <a:solidFill>
                  <a:srgbClr val="000000"/>
                </a:solidFill>
                <a:effectLst/>
                <a:latin typeface="Arial"/>
                <a:ea typeface="Arial"/>
                <a:cs typeface="Arial"/>
                <a:sym typeface="Arial"/>
              </a:rPr>
              <a:t> an architecture able to detect and object in a workspace and by using a robotic arm pick and place that object in a specific location in order to be recognized.</a:t>
            </a:r>
            <a:endParaRPr lang="en-IT"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a:solidFill>
                  <a:srgbClr val="000000"/>
                </a:solidFill>
                <a:effectLst/>
                <a:latin typeface="Arial"/>
                <a:ea typeface="Arial"/>
                <a:cs typeface="Arial"/>
                <a:sym typeface="Arial"/>
              </a:rPr>
              <a:t>The architecture idealized take advantage of the local </a:t>
            </a:r>
            <a:r>
              <a:rPr lang="en-US" sz="1100" b="1" i="0" u="none" strike="noStrike" cap="none" dirty="0" err="1">
                <a:solidFill>
                  <a:srgbClr val="000000"/>
                </a:solidFill>
                <a:effectLst/>
                <a:latin typeface="Arial"/>
                <a:ea typeface="Arial"/>
                <a:cs typeface="Arial"/>
                <a:sym typeface="Arial"/>
              </a:rPr>
              <a:t>WiFi</a:t>
            </a:r>
            <a:r>
              <a:rPr lang="en-US" sz="1100" b="1" i="0" u="none" strike="noStrike" cap="none" dirty="0">
                <a:solidFill>
                  <a:srgbClr val="000000"/>
                </a:solidFill>
                <a:effectLst/>
                <a:latin typeface="Arial"/>
                <a:ea typeface="Arial"/>
                <a:cs typeface="Arial"/>
                <a:sym typeface="Arial"/>
              </a:rPr>
              <a:t> network, all the node must be properly configured to communicate each other and so that the MQTT message can be exchanged.</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we have different node connected each other</a:t>
            </a:r>
          </a:p>
          <a:p>
            <a:r>
              <a:rPr lang="en-US" sz="1100" b="1" i="0" u="none" strike="noStrike" cap="none" dirty="0">
                <a:solidFill>
                  <a:srgbClr val="000000"/>
                </a:solidFill>
                <a:effectLst/>
                <a:latin typeface="Arial"/>
                <a:ea typeface="Arial"/>
                <a:cs typeface="Arial"/>
                <a:sym typeface="Arial"/>
              </a:rPr>
              <a:t>we have the Robot arm node </a:t>
            </a:r>
          </a:p>
          <a:p>
            <a:r>
              <a:rPr lang="en-US" sz="1100" b="1" i="0" u="none" strike="noStrike" cap="none" dirty="0">
                <a:solidFill>
                  <a:srgbClr val="000000"/>
                </a:solidFill>
                <a:effectLst/>
                <a:latin typeface="Arial"/>
                <a:ea typeface="Arial"/>
                <a:cs typeface="Arial"/>
                <a:sym typeface="Arial"/>
              </a:rPr>
              <a:t>than the camera node</a:t>
            </a:r>
          </a:p>
          <a:p>
            <a:r>
              <a:rPr lang="en-US" sz="1100" b="1" i="0" u="none" strike="noStrike" cap="none" dirty="0" err="1">
                <a:solidFill>
                  <a:srgbClr val="000000"/>
                </a:solidFill>
                <a:effectLst/>
                <a:latin typeface="Arial"/>
                <a:ea typeface="Arial"/>
                <a:cs typeface="Arial"/>
                <a:sym typeface="Arial"/>
              </a:rPr>
              <a:t>thatn</a:t>
            </a:r>
            <a:r>
              <a:rPr lang="en-US" sz="1100" b="1" i="0" u="none" strike="noStrike" cap="none" dirty="0">
                <a:solidFill>
                  <a:srgbClr val="000000"/>
                </a:solidFill>
                <a:effectLst/>
                <a:latin typeface="Arial"/>
                <a:ea typeface="Arial"/>
                <a:cs typeface="Arial"/>
                <a:sym typeface="Arial"/>
              </a:rPr>
              <a:t> the detection node</a:t>
            </a:r>
          </a:p>
          <a:p>
            <a:r>
              <a:rPr lang="en-US" sz="1100" b="1" i="0" u="none" strike="noStrike" cap="none" dirty="0">
                <a:solidFill>
                  <a:srgbClr val="000000"/>
                </a:solidFill>
                <a:effectLst/>
                <a:latin typeface="Arial"/>
                <a:ea typeface="Arial"/>
                <a:cs typeface="Arial"/>
                <a:sym typeface="Arial"/>
              </a:rPr>
              <a:t>the dashboard and operator</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 Then all the topics pass thorough the broker that manage messages of the different nodes.</a:t>
            </a:r>
          </a:p>
          <a:p>
            <a:r>
              <a:rPr lang="en-US" sz="1100" b="1" i="0" u="none" strike="noStrike" cap="none" dirty="0">
                <a:solidFill>
                  <a:srgbClr val="000000"/>
                </a:solidFill>
                <a:effectLst/>
                <a:latin typeface="Arial"/>
                <a:ea typeface="Arial"/>
                <a:cs typeface="Arial"/>
                <a:sym typeface="Arial"/>
              </a:rPr>
              <a:t> </a:t>
            </a:r>
          </a:p>
          <a:p>
            <a:r>
              <a:rPr lang="en-US" sz="1100" b="1" i="0" u="none" strike="noStrike" cap="none" dirty="0">
                <a:solidFill>
                  <a:srgbClr val="000000"/>
                </a:solidFill>
                <a:effectLst/>
                <a:latin typeface="Arial"/>
                <a:ea typeface="Arial"/>
                <a:cs typeface="Arial"/>
                <a:sym typeface="Arial"/>
              </a:rPr>
              <a:t>The </a:t>
            </a:r>
            <a:r>
              <a:rPr lang="en-US" sz="1100" b="1" i="0" u="none" strike="noStrike" cap="none" dirty="0" err="1">
                <a:solidFill>
                  <a:srgbClr val="000000"/>
                </a:solidFill>
                <a:effectLst/>
                <a:latin typeface="Arial"/>
                <a:ea typeface="Arial"/>
                <a:cs typeface="Arial"/>
                <a:sym typeface="Arial"/>
              </a:rPr>
              <a:t>raspberryPi</a:t>
            </a:r>
            <a:r>
              <a:rPr lang="en-US" sz="1100" b="1" i="0" u="none" strike="noStrike" cap="none" dirty="0">
                <a:solidFill>
                  <a:srgbClr val="000000"/>
                </a:solidFill>
                <a:effectLst/>
                <a:latin typeface="Arial"/>
                <a:ea typeface="Arial"/>
                <a:cs typeface="Arial"/>
                <a:sym typeface="Arial"/>
              </a:rPr>
              <a:t> so is a </a:t>
            </a:r>
            <a:r>
              <a:rPr lang="en-US" sz="1100" b="1" i="0" u="none" strike="noStrike" cap="none" dirty="0" err="1">
                <a:solidFill>
                  <a:srgbClr val="000000"/>
                </a:solidFill>
                <a:effectLst/>
                <a:latin typeface="Arial"/>
                <a:ea typeface="Arial"/>
                <a:cs typeface="Arial"/>
                <a:sym typeface="Arial"/>
              </a:rPr>
              <a:t>mqtt</a:t>
            </a:r>
            <a:r>
              <a:rPr lang="en-US" sz="1100" b="1" i="0" u="none" strike="noStrike" cap="none" dirty="0">
                <a:solidFill>
                  <a:srgbClr val="000000"/>
                </a:solidFill>
                <a:effectLst/>
                <a:latin typeface="Arial"/>
                <a:ea typeface="Arial"/>
                <a:cs typeface="Arial"/>
                <a:sym typeface="Arial"/>
              </a:rPr>
              <a:t> broker and host of </a:t>
            </a:r>
            <a:r>
              <a:rPr lang="en-US" sz="1100" b="1" i="0" u="none" strike="noStrike" cap="none" dirty="0" err="1">
                <a:solidFill>
                  <a:srgbClr val="000000"/>
                </a:solidFill>
                <a:effectLst/>
                <a:latin typeface="Arial"/>
                <a:ea typeface="Arial"/>
                <a:cs typeface="Arial"/>
                <a:sym typeface="Arial"/>
              </a:rPr>
              <a:t>NodeRED</a:t>
            </a:r>
            <a:r>
              <a:rPr lang="en-US" sz="1100" b="1" i="0" u="none" strike="noStrike" cap="none" dirty="0">
                <a:solidFill>
                  <a:srgbClr val="000000"/>
                </a:solidFill>
                <a:effectLst/>
                <a:latin typeface="Arial"/>
                <a:ea typeface="Arial"/>
                <a:cs typeface="Arial"/>
                <a:sym typeface="Arial"/>
              </a:rPr>
              <a:t> system, which as we said is a flow-based graphical programming tool. where we have the control panel that control remotely the robotic arm and other panel to </a:t>
            </a:r>
          </a:p>
          <a:p>
            <a:r>
              <a:rPr lang="en-US" sz="1100" b="1" i="0" u="none" strike="noStrike" cap="none" dirty="0">
                <a:solidFill>
                  <a:srgbClr val="000000"/>
                </a:solidFill>
                <a:effectLst/>
                <a:latin typeface="Arial"/>
                <a:ea typeface="Arial"/>
                <a:cs typeface="Arial"/>
                <a:sym typeface="Arial"/>
              </a:rPr>
              <a:t>stream  the object through the camera and see where is positioned</a:t>
            </a:r>
            <a:endParaRPr lang="en-IT" sz="1100" b="0" i="0" u="none" strike="noStrike" cap="none" dirty="0">
              <a:solidFill>
                <a:srgbClr val="000000"/>
              </a:solidFill>
              <a:effectLst/>
              <a:latin typeface="Arial"/>
              <a:ea typeface="Arial"/>
              <a:cs typeface="Arial"/>
              <a:sym typeface="Arial"/>
            </a:endParaRPr>
          </a:p>
          <a:p>
            <a:endParaRPr lang="en-IT" sz="1100" b="0" i="0" u="none" strike="noStrike" cap="none" dirty="0">
              <a:solidFill>
                <a:srgbClr val="000000"/>
              </a:solidFill>
              <a:effectLst/>
              <a:latin typeface="Arial"/>
              <a:ea typeface="Arial"/>
              <a:cs typeface="Arial"/>
              <a:sym typeface="Arial"/>
            </a:endParaRPr>
          </a:p>
          <a:p>
            <a:pPr marL="158750" indent="0">
              <a:buNone/>
            </a:pPr>
            <a:endParaRPr lang="en-IT" dirty="0"/>
          </a:p>
        </p:txBody>
      </p:sp>
    </p:spTree>
    <p:extLst>
      <p:ext uri="{BB962C8B-B14F-4D97-AF65-F5344CB8AC3E}">
        <p14:creationId xmlns:p14="http://schemas.microsoft.com/office/powerpoint/2010/main" val="2123613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This is the code used to connect all the nodes in use in this architecture to the </a:t>
            </a:r>
            <a:r>
              <a:rPr lang="en-US" sz="1100" b="1" i="0" u="none" strike="noStrike" cap="none" dirty="0" err="1">
                <a:solidFill>
                  <a:srgbClr val="000000"/>
                </a:solidFill>
                <a:effectLst/>
                <a:latin typeface="Arial"/>
                <a:ea typeface="Arial"/>
                <a:cs typeface="Arial"/>
                <a:sym typeface="Arial"/>
              </a:rPr>
              <a:t>wifi</a:t>
            </a:r>
            <a:r>
              <a:rPr lang="en-US" sz="1100" b="1" i="0" u="none" strike="noStrike" cap="none" dirty="0">
                <a:solidFill>
                  <a:srgbClr val="000000"/>
                </a:solidFill>
                <a:effectLst/>
                <a:latin typeface="Arial"/>
                <a:ea typeface="Arial"/>
                <a:cs typeface="Arial"/>
                <a:sym typeface="Arial"/>
              </a:rPr>
              <a:t> and </a:t>
            </a:r>
            <a:r>
              <a:rPr lang="en-US" sz="1100" b="1" i="0" u="none" strike="noStrike" cap="none" dirty="0" err="1">
                <a:solidFill>
                  <a:srgbClr val="000000"/>
                </a:solidFill>
                <a:effectLst/>
                <a:latin typeface="Arial"/>
                <a:ea typeface="Arial"/>
                <a:cs typeface="Arial"/>
                <a:sym typeface="Arial"/>
              </a:rPr>
              <a:t>mqtt</a:t>
            </a:r>
            <a:r>
              <a:rPr lang="en-US" sz="1100" b="1" i="0" u="none" strike="noStrike" cap="none" dirty="0">
                <a:solidFill>
                  <a:srgbClr val="000000"/>
                </a:solidFill>
                <a:effectLst/>
                <a:latin typeface="Arial"/>
                <a:ea typeface="Arial"/>
                <a:cs typeface="Arial"/>
                <a:sym typeface="Arial"/>
              </a:rPr>
              <a:t> connection, so the camera node will connect to the </a:t>
            </a:r>
            <a:r>
              <a:rPr lang="en-US" sz="1100" b="1" i="0" u="none" strike="noStrike" cap="none" dirty="0" err="1">
                <a:solidFill>
                  <a:srgbClr val="000000"/>
                </a:solidFill>
                <a:effectLst/>
                <a:latin typeface="Arial"/>
                <a:ea typeface="Arial"/>
                <a:cs typeface="Arial"/>
                <a:sym typeface="Arial"/>
              </a:rPr>
              <a:t>wifi</a:t>
            </a:r>
            <a:r>
              <a:rPr lang="en-US" sz="1100" b="1" i="0" u="none" strike="noStrike" cap="none" dirty="0">
                <a:solidFill>
                  <a:srgbClr val="000000"/>
                </a:solidFill>
                <a:effectLst/>
                <a:latin typeface="Arial"/>
                <a:ea typeface="Arial"/>
                <a:cs typeface="Arial"/>
                <a:sym typeface="Arial"/>
              </a:rPr>
              <a:t> with predefined </a:t>
            </a:r>
            <a:r>
              <a:rPr lang="en-US" sz="1100" b="1" i="0" u="none" strike="noStrike" cap="none" dirty="0" err="1">
                <a:solidFill>
                  <a:srgbClr val="000000"/>
                </a:solidFill>
                <a:effectLst/>
                <a:latin typeface="Arial"/>
                <a:ea typeface="Arial"/>
                <a:cs typeface="Arial"/>
                <a:sym typeface="Arial"/>
              </a:rPr>
              <a:t>paramentes</a:t>
            </a:r>
            <a:r>
              <a:rPr lang="en-US" sz="1100" b="1" i="0" u="none" strike="noStrike" cap="none" dirty="0">
                <a:solidFill>
                  <a:srgbClr val="000000"/>
                </a:solidFill>
                <a:effectLst/>
                <a:latin typeface="Arial"/>
                <a:ea typeface="Arial"/>
                <a:cs typeface="Arial"/>
                <a:sym typeface="Arial"/>
              </a:rPr>
              <a:t>, </a:t>
            </a:r>
            <a:endParaRPr lang="en-IT" dirty="0"/>
          </a:p>
        </p:txBody>
      </p:sp>
    </p:spTree>
    <p:extLst>
      <p:ext uri="{BB962C8B-B14F-4D97-AF65-F5344CB8AC3E}">
        <p14:creationId xmlns:p14="http://schemas.microsoft.com/office/powerpoint/2010/main" val="49350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3"/>
        <p:cNvGrpSpPr/>
        <p:nvPr/>
      </p:nvGrpSpPr>
      <p:grpSpPr>
        <a:xfrm>
          <a:off x="0" y="0"/>
          <a:ext cx="0" cy="0"/>
          <a:chOff x="0" y="0"/>
          <a:chExt cx="0" cy="0"/>
        </a:xfrm>
      </p:grpSpPr>
      <p:sp>
        <p:nvSpPr>
          <p:cNvPr id="23184" name="Google Shape;23184;gb1fa4ddd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5" name="Google Shape;23185;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then the detection nodes after the </a:t>
            </a:r>
            <a:r>
              <a:rPr lang="en-US" sz="1100" b="1" i="0" u="none" strike="noStrike" cap="none" dirty="0" err="1">
                <a:solidFill>
                  <a:srgbClr val="000000"/>
                </a:solidFill>
                <a:effectLst/>
                <a:latin typeface="Arial"/>
                <a:ea typeface="Arial"/>
                <a:cs typeface="Arial"/>
                <a:sym typeface="Arial"/>
              </a:rPr>
              <a:t>inizialization</a:t>
            </a:r>
            <a:r>
              <a:rPr lang="en-US" sz="1100" b="1" i="0" u="none" strike="noStrike" cap="none" dirty="0">
                <a:solidFill>
                  <a:srgbClr val="000000"/>
                </a:solidFill>
                <a:effectLst/>
                <a:latin typeface="Arial"/>
                <a:ea typeface="Arial"/>
                <a:cs typeface="Arial"/>
                <a:sym typeface="Arial"/>
              </a:rPr>
              <a:t> it will enter in loop(),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when the movement is detected,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the servo will rotates from o to 180 degree,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and calculate thought the </a:t>
            </a:r>
            <a:r>
              <a:rPr lang="en-US" sz="1100" b="1" i="0" u="none" strike="noStrike" cap="none" dirty="0" err="1">
                <a:solidFill>
                  <a:srgbClr val="000000"/>
                </a:solidFill>
                <a:effectLst/>
                <a:latin typeface="Arial"/>
                <a:ea typeface="Arial"/>
                <a:cs typeface="Arial"/>
                <a:sym typeface="Arial"/>
              </a:rPr>
              <a:t>utrasound</a:t>
            </a:r>
            <a:r>
              <a:rPr lang="en-US" sz="1100" b="1" i="0" u="none" strike="noStrike" cap="none" dirty="0">
                <a:solidFill>
                  <a:srgbClr val="000000"/>
                </a:solidFill>
                <a:effectLst/>
                <a:latin typeface="Arial"/>
                <a:ea typeface="Arial"/>
                <a:cs typeface="Arial"/>
                <a:sym typeface="Arial"/>
              </a:rPr>
              <a:t> the distance between the object and sensor and where is located </a:t>
            </a:r>
            <a:r>
              <a:rPr lang="en-US" sz="1100" b="1" i="0" u="none" strike="noStrike" cap="none" dirty="0" err="1">
                <a:solidFill>
                  <a:srgbClr val="000000"/>
                </a:solidFill>
                <a:effectLst/>
                <a:latin typeface="Arial"/>
                <a:ea typeface="Arial"/>
                <a:cs typeface="Arial"/>
                <a:sym typeface="Arial"/>
              </a:rPr>
              <a:t>thorugh</a:t>
            </a:r>
            <a:r>
              <a:rPr lang="en-US" sz="1100" b="1" i="0" u="none" strike="noStrike" cap="none" dirty="0">
                <a:solidFill>
                  <a:srgbClr val="000000"/>
                </a:solidFill>
                <a:effectLst/>
                <a:latin typeface="Arial"/>
                <a:ea typeface="Arial"/>
                <a:cs typeface="Arial"/>
                <a:sym typeface="Arial"/>
              </a:rPr>
              <a:t> the position.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 Finally we publish a message to the broker. </a:t>
            </a:r>
            <a:endParaRPr lang="en-IT" sz="1100" b="0" i="0" u="none" strike="noStrike" cap="none" dirty="0">
              <a:solidFill>
                <a:srgbClr val="000000"/>
              </a:solidFill>
              <a:effectLst/>
              <a:latin typeface="Arial"/>
              <a:ea typeface="Arial"/>
              <a:cs typeface="Arial"/>
              <a:sym typeface="Arial"/>
            </a:endParaRPr>
          </a:p>
          <a:p>
            <a:endParaRPr lang="en-US"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7883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3"/>
        <p:cNvGrpSpPr/>
        <p:nvPr/>
      </p:nvGrpSpPr>
      <p:grpSpPr>
        <a:xfrm>
          <a:off x="0" y="0"/>
          <a:ext cx="0" cy="0"/>
          <a:chOff x="0" y="0"/>
          <a:chExt cx="0" cy="0"/>
        </a:xfrm>
      </p:grpSpPr>
      <p:sp>
        <p:nvSpPr>
          <p:cNvPr id="23184" name="Google Shape;23184;gb1fa4ddd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5" name="Google Shape;23185;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then the detection nodes after the </a:t>
            </a:r>
            <a:r>
              <a:rPr lang="en-US" sz="1100" b="1" i="0" u="none" strike="noStrike" cap="none" dirty="0" err="1">
                <a:solidFill>
                  <a:srgbClr val="000000"/>
                </a:solidFill>
                <a:effectLst/>
                <a:latin typeface="Arial"/>
                <a:ea typeface="Arial"/>
                <a:cs typeface="Arial"/>
                <a:sym typeface="Arial"/>
              </a:rPr>
              <a:t>inizialization</a:t>
            </a:r>
            <a:r>
              <a:rPr lang="en-US" sz="1100" b="1" i="0" u="none" strike="noStrike" cap="none" dirty="0">
                <a:solidFill>
                  <a:srgbClr val="000000"/>
                </a:solidFill>
                <a:effectLst/>
                <a:latin typeface="Arial"/>
                <a:ea typeface="Arial"/>
                <a:cs typeface="Arial"/>
                <a:sym typeface="Arial"/>
              </a:rPr>
              <a:t> it will enter in loop(),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when the movement is detected,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the servo will rotates from o to 180 degree,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and calculate thought the </a:t>
            </a:r>
            <a:r>
              <a:rPr lang="en-US" sz="1100" b="1" i="0" u="none" strike="noStrike" cap="none" dirty="0" err="1">
                <a:solidFill>
                  <a:srgbClr val="000000"/>
                </a:solidFill>
                <a:effectLst/>
                <a:latin typeface="Arial"/>
                <a:ea typeface="Arial"/>
                <a:cs typeface="Arial"/>
                <a:sym typeface="Arial"/>
              </a:rPr>
              <a:t>utrasound</a:t>
            </a:r>
            <a:r>
              <a:rPr lang="en-US" sz="1100" b="1" i="0" u="none" strike="noStrike" cap="none" dirty="0">
                <a:solidFill>
                  <a:srgbClr val="000000"/>
                </a:solidFill>
                <a:effectLst/>
                <a:latin typeface="Arial"/>
                <a:ea typeface="Arial"/>
                <a:cs typeface="Arial"/>
                <a:sym typeface="Arial"/>
              </a:rPr>
              <a:t> the distance between the object and sensor and where is located </a:t>
            </a:r>
            <a:r>
              <a:rPr lang="en-US" sz="1100" b="1" i="0" u="none" strike="noStrike" cap="none" dirty="0" err="1">
                <a:solidFill>
                  <a:srgbClr val="000000"/>
                </a:solidFill>
                <a:effectLst/>
                <a:latin typeface="Arial"/>
                <a:ea typeface="Arial"/>
                <a:cs typeface="Arial"/>
                <a:sym typeface="Arial"/>
              </a:rPr>
              <a:t>thorugh</a:t>
            </a:r>
            <a:r>
              <a:rPr lang="en-US" sz="1100" b="1" i="0" u="none" strike="noStrike" cap="none" dirty="0">
                <a:solidFill>
                  <a:srgbClr val="000000"/>
                </a:solidFill>
                <a:effectLst/>
                <a:latin typeface="Arial"/>
                <a:ea typeface="Arial"/>
                <a:cs typeface="Arial"/>
                <a:sym typeface="Arial"/>
              </a:rPr>
              <a:t> the position.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 Finally we publish a message to the broker. </a:t>
            </a:r>
            <a:endParaRPr lang="en-IT" sz="1100" b="0" i="0" u="none" strike="noStrike" cap="none" dirty="0">
              <a:solidFill>
                <a:srgbClr val="000000"/>
              </a:solidFill>
              <a:effectLst/>
              <a:latin typeface="Arial"/>
              <a:ea typeface="Arial"/>
              <a:cs typeface="Arial"/>
              <a:sym typeface="Arial"/>
            </a:endParaRPr>
          </a:p>
          <a:p>
            <a:endParaRPr lang="en-US"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65107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3"/>
        <p:cNvGrpSpPr/>
        <p:nvPr/>
      </p:nvGrpSpPr>
      <p:grpSpPr>
        <a:xfrm>
          <a:off x="0" y="0"/>
          <a:ext cx="0" cy="0"/>
          <a:chOff x="0" y="0"/>
          <a:chExt cx="0" cy="0"/>
        </a:xfrm>
      </p:grpSpPr>
      <p:sp>
        <p:nvSpPr>
          <p:cNvPr id="23184" name="Google Shape;23184;gb1fa4ddd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5" name="Google Shape;23185;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then the detection nodes after the </a:t>
            </a:r>
            <a:r>
              <a:rPr lang="en-US" sz="1100" b="1" i="0" u="none" strike="noStrike" cap="none" dirty="0" err="1">
                <a:solidFill>
                  <a:srgbClr val="000000"/>
                </a:solidFill>
                <a:effectLst/>
                <a:latin typeface="Arial"/>
                <a:ea typeface="Arial"/>
                <a:cs typeface="Arial"/>
                <a:sym typeface="Arial"/>
              </a:rPr>
              <a:t>inizialization</a:t>
            </a:r>
            <a:r>
              <a:rPr lang="en-US" sz="1100" b="1" i="0" u="none" strike="noStrike" cap="none" dirty="0">
                <a:solidFill>
                  <a:srgbClr val="000000"/>
                </a:solidFill>
                <a:effectLst/>
                <a:latin typeface="Arial"/>
                <a:ea typeface="Arial"/>
                <a:cs typeface="Arial"/>
                <a:sym typeface="Arial"/>
              </a:rPr>
              <a:t> it will enter in loop(),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when the movement is detected,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the servo will rotates from o to 180 degree,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and calculate thought the </a:t>
            </a:r>
            <a:r>
              <a:rPr lang="en-US" sz="1100" b="1" i="0" u="none" strike="noStrike" cap="none" dirty="0" err="1">
                <a:solidFill>
                  <a:srgbClr val="000000"/>
                </a:solidFill>
                <a:effectLst/>
                <a:latin typeface="Arial"/>
                <a:ea typeface="Arial"/>
                <a:cs typeface="Arial"/>
                <a:sym typeface="Arial"/>
              </a:rPr>
              <a:t>utrasound</a:t>
            </a:r>
            <a:r>
              <a:rPr lang="en-US" sz="1100" b="1" i="0" u="none" strike="noStrike" cap="none" dirty="0">
                <a:solidFill>
                  <a:srgbClr val="000000"/>
                </a:solidFill>
                <a:effectLst/>
                <a:latin typeface="Arial"/>
                <a:ea typeface="Arial"/>
                <a:cs typeface="Arial"/>
                <a:sym typeface="Arial"/>
              </a:rPr>
              <a:t> the distance between the object and sensor and where is located </a:t>
            </a:r>
            <a:r>
              <a:rPr lang="en-US" sz="1100" b="1" i="0" u="none" strike="noStrike" cap="none" dirty="0" err="1">
                <a:solidFill>
                  <a:srgbClr val="000000"/>
                </a:solidFill>
                <a:effectLst/>
                <a:latin typeface="Arial"/>
                <a:ea typeface="Arial"/>
                <a:cs typeface="Arial"/>
                <a:sym typeface="Arial"/>
              </a:rPr>
              <a:t>thorugh</a:t>
            </a:r>
            <a:r>
              <a:rPr lang="en-US" sz="1100" b="1" i="0" u="none" strike="noStrike" cap="none" dirty="0">
                <a:solidFill>
                  <a:srgbClr val="000000"/>
                </a:solidFill>
                <a:effectLst/>
                <a:latin typeface="Arial"/>
                <a:ea typeface="Arial"/>
                <a:cs typeface="Arial"/>
                <a:sym typeface="Arial"/>
              </a:rPr>
              <a:t> the position.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 Finally we publish a message to the broker. </a:t>
            </a:r>
            <a:endParaRPr lang="en-IT" sz="1100" b="0" i="0" u="none" strike="noStrike" cap="none" dirty="0">
              <a:solidFill>
                <a:srgbClr val="000000"/>
              </a:solidFill>
              <a:effectLst/>
              <a:latin typeface="Arial"/>
              <a:ea typeface="Arial"/>
              <a:cs typeface="Arial"/>
              <a:sym typeface="Arial"/>
            </a:endParaRPr>
          </a:p>
          <a:p>
            <a:endParaRPr lang="en-US"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4866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0"/>
        <p:cNvGrpSpPr/>
        <p:nvPr/>
      </p:nvGrpSpPr>
      <p:grpSpPr>
        <a:xfrm>
          <a:off x="0" y="0"/>
          <a:ext cx="0" cy="0"/>
          <a:chOff x="0" y="0"/>
          <a:chExt cx="0" cy="0"/>
        </a:xfrm>
      </p:grpSpPr>
      <p:sp>
        <p:nvSpPr>
          <p:cNvPr id="20711" name="Google Shape;20711;g1081b965b23_1_26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2" name="Google Shape;20712;g1081b965b23_1_26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gn="l">
              <a:buFont typeface="Wingdings" pitchFamily="2" charset="2"/>
              <a:buChar char="Ø"/>
            </a:pPr>
            <a:r>
              <a:rPr lang="en-GB" sz="1100" dirty="0">
                <a:solidFill>
                  <a:schemeClr val="tx1">
                    <a:lumMod val="75000"/>
                    <a:lumOff val="25000"/>
                  </a:schemeClr>
                </a:solidFill>
              </a:rPr>
              <a:t>A flow-based programming tool, used to describe the purpose of each node created</a:t>
            </a:r>
          </a:p>
          <a:p>
            <a:pPr marL="285750" indent="-285750" algn="l">
              <a:buFont typeface="Wingdings" pitchFamily="2" charset="2"/>
              <a:buChar char="Ø"/>
            </a:pPr>
            <a:endParaRPr lang="en-GB" sz="1100" dirty="0">
              <a:solidFill>
                <a:schemeClr val="tx1">
                  <a:lumMod val="75000"/>
                  <a:lumOff val="25000"/>
                </a:schemeClr>
              </a:solidFill>
            </a:endParaRPr>
          </a:p>
          <a:p>
            <a:pPr marL="285750" indent="-285750" algn="l">
              <a:buFont typeface="Wingdings" pitchFamily="2" charset="2"/>
              <a:buChar char="Ø"/>
            </a:pPr>
            <a:r>
              <a:rPr lang="en-GB" sz="1100" dirty="0">
                <a:solidFill>
                  <a:schemeClr val="tx1">
                    <a:lumMod val="75000"/>
                    <a:lumOff val="25000"/>
                  </a:schemeClr>
                </a:solidFill>
              </a:rPr>
              <a:t>It provides a browser based flow editor that makes the interconnection between nodes easy and extensible with other palette </a:t>
            </a:r>
          </a:p>
          <a:p>
            <a:pPr marL="285750" indent="-285750" algn="l">
              <a:buFont typeface="Wingdings" pitchFamily="2" charset="2"/>
              <a:buChar char="Ø"/>
            </a:pPr>
            <a:endParaRPr lang="en-GB" sz="1100" dirty="0">
              <a:solidFill>
                <a:schemeClr val="tx1">
                  <a:lumMod val="75000"/>
                  <a:lumOff val="25000"/>
                </a:schemeClr>
              </a:solidFill>
            </a:endParaRPr>
          </a:p>
          <a:p>
            <a:pPr marL="285750" indent="-285750" algn="l">
              <a:buFont typeface="Wingdings" pitchFamily="2" charset="2"/>
              <a:buChar char="Ø"/>
            </a:pPr>
            <a:r>
              <a:rPr lang="en-GB" sz="1100" dirty="0">
                <a:solidFill>
                  <a:schemeClr val="tx1">
                    <a:lumMod val="75000"/>
                    <a:lumOff val="25000"/>
                  </a:schemeClr>
                </a:solidFill>
              </a:rPr>
              <a:t>The web page is designed to control the angle of rotation of each servomotors of  the robotic arm using a control panel.</a:t>
            </a:r>
          </a:p>
          <a:p>
            <a:pPr marL="0" indent="0" algn="l"/>
            <a:endParaRPr lang="en-GB" sz="1100" dirty="0">
              <a:solidFill>
                <a:schemeClr val="tx1">
                  <a:lumMod val="75000"/>
                  <a:lumOff val="25000"/>
                </a:schemeClr>
              </a:solidFill>
            </a:endParaRPr>
          </a:p>
          <a:p>
            <a:pPr marL="285750" indent="-285750" algn="l">
              <a:buFont typeface="Wingdings" pitchFamily="2" charset="2"/>
              <a:buChar char="Ø"/>
            </a:pPr>
            <a:r>
              <a:rPr lang="en-GB" sz="1100" dirty="0">
                <a:solidFill>
                  <a:schemeClr val="tx1">
                    <a:lumMod val="75000"/>
                    <a:lumOff val="25000"/>
                  </a:schemeClr>
                </a:solidFill>
              </a:rPr>
              <a:t>It is possible to switch from manually to automatic control.</a:t>
            </a:r>
          </a:p>
          <a:p>
            <a:pPr marL="285750" indent="-285750" algn="l">
              <a:buFont typeface="Wingdings" pitchFamily="2" charset="2"/>
              <a:buChar char="Ø"/>
            </a:pPr>
            <a:endParaRPr lang="en-GB" sz="1100" dirty="0">
              <a:solidFill>
                <a:schemeClr val="tx1">
                  <a:lumMod val="75000"/>
                  <a:lumOff val="25000"/>
                </a:schemeClr>
              </a:solidFill>
            </a:endParaRPr>
          </a:p>
          <a:p>
            <a:pPr marL="285750" indent="-285750" algn="l">
              <a:buFont typeface="Wingdings" pitchFamily="2" charset="2"/>
              <a:buChar char="Ø"/>
            </a:pPr>
            <a:r>
              <a:rPr lang="en-GB" sz="1100" dirty="0">
                <a:solidFill>
                  <a:schemeClr val="tx1">
                    <a:lumMod val="75000"/>
                    <a:lumOff val="25000"/>
                  </a:schemeClr>
                </a:solidFill>
              </a:rPr>
              <a:t>In manual mode we can use all the slider widgets to control the robot remotely.</a:t>
            </a:r>
          </a:p>
          <a:p>
            <a:pPr marL="0" indent="0" algn="l"/>
            <a:r>
              <a:rPr lang="en-GB" sz="1100" dirty="0">
                <a:solidFill>
                  <a:schemeClr val="tx1">
                    <a:lumMod val="75000"/>
                    <a:lumOff val="25000"/>
                  </a:schemeClr>
                </a:solidFill>
              </a:rPr>
              <a:t> </a:t>
            </a:r>
          </a:p>
          <a:p>
            <a:pPr marL="285750" indent="-285750" algn="l">
              <a:buFont typeface="Wingdings" pitchFamily="2" charset="2"/>
              <a:buChar char="Ø"/>
            </a:pPr>
            <a:r>
              <a:rPr lang="en-GB" sz="1100" dirty="0">
                <a:solidFill>
                  <a:schemeClr val="tx1">
                    <a:lumMod val="75000"/>
                    <a:lumOff val="25000"/>
                  </a:schemeClr>
                </a:solidFill>
              </a:rPr>
              <a:t>Publish/Subscribe mechanism is used in order to control the arm in real-time</a:t>
            </a:r>
          </a:p>
          <a:p>
            <a:pPr marL="285750" indent="-285750" algn="l">
              <a:buFont typeface="Wingdings" pitchFamily="2" charset="2"/>
              <a:buChar char="Ø"/>
            </a:pPr>
            <a:r>
              <a:rPr lang="en-GB" sz="1100" dirty="0">
                <a:solidFill>
                  <a:schemeClr val="tx1">
                    <a:lumMod val="75000"/>
                    <a:lumOff val="25000"/>
                  </a:schemeClr>
                </a:solidFill>
              </a:rPr>
              <a:t>A flow for object recognition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have the flow user to control the robot, to manage the detection and localization of the object and the camera</a:t>
            </a:r>
          </a:p>
          <a:p>
            <a:pPr marL="0" lvl="0" indent="0" algn="l" rtl="0">
              <a:spcBef>
                <a:spcPts val="0"/>
              </a:spcBef>
              <a:spcAft>
                <a:spcPts val="0"/>
              </a:spcAft>
              <a:buNone/>
            </a:pPr>
            <a:endParaRPr lang="en-US" dirty="0"/>
          </a:p>
          <a:p>
            <a:pPr marL="0" lvl="0" indent="0" algn="l" rtl="0">
              <a:spcBef>
                <a:spcPts val="0"/>
              </a:spcBef>
              <a:spcAft>
                <a:spcPts val="0"/>
              </a:spcAft>
              <a:buNone/>
            </a:pPr>
            <a:r>
              <a:rPr lang="en-IT" dirty="0"/>
              <a:t>- as we can see we have three different flow with different block used to design the robot control panel</a:t>
            </a:r>
          </a:p>
          <a:p>
            <a:pPr marL="0" lvl="0" indent="0" algn="l" rtl="0">
              <a:spcBef>
                <a:spcPts val="0"/>
              </a:spcBef>
              <a:spcAft>
                <a:spcPts val="0"/>
              </a:spcAft>
              <a:buNone/>
            </a:pPr>
            <a:endParaRPr lang="en-IT" dirty="0"/>
          </a:p>
          <a:p>
            <a:pPr marL="0" lvl="0" indent="0" algn="l" rtl="0">
              <a:spcBef>
                <a:spcPts val="0"/>
              </a:spcBef>
              <a:spcAft>
                <a:spcPts val="0"/>
              </a:spcAft>
              <a:buNone/>
            </a:pPr>
            <a:r>
              <a:rPr lang="en-IT" dirty="0"/>
              <a:t>- so we can switch from manual to automatci mode</a:t>
            </a:r>
          </a:p>
          <a:p>
            <a:pPr marL="0" lvl="0" indent="0" algn="l" rtl="0">
              <a:spcBef>
                <a:spcPts val="0"/>
              </a:spcBef>
              <a:spcAft>
                <a:spcPts val="0"/>
              </a:spcAft>
              <a:buNone/>
            </a:pPr>
            <a:endParaRPr lang="en-IT" dirty="0"/>
          </a:p>
          <a:p>
            <a:pPr marL="0" lvl="0" indent="0" algn="l" rtl="0">
              <a:spcBef>
                <a:spcPts val="0"/>
              </a:spcBef>
              <a:spcAft>
                <a:spcPts val="0"/>
              </a:spcAft>
              <a:buNone/>
            </a:pPr>
            <a:r>
              <a:rPr lang="en-IT" dirty="0"/>
              <a:t>- we can use the slider widget to control the robot</a:t>
            </a:r>
          </a:p>
          <a:p>
            <a:pPr marL="0" lvl="0" indent="0" algn="l" rtl="0">
              <a:spcBef>
                <a:spcPts val="0"/>
              </a:spcBef>
              <a:spcAft>
                <a:spcPts val="0"/>
              </a:spcAft>
              <a:buNone/>
            </a:pPr>
            <a:endParaRPr lang="en-IT" dirty="0"/>
          </a:p>
          <a:p>
            <a:pPr marL="0" lvl="0" indent="0" algn="l" rtl="0">
              <a:spcBef>
                <a:spcPts val="0"/>
              </a:spcBef>
              <a:spcAft>
                <a:spcPts val="0"/>
              </a:spcAft>
              <a:buNone/>
            </a:pPr>
            <a:r>
              <a:rPr lang="en-IT" dirty="0"/>
              <a:t>- we have another flow that create the pannel to check where to pick the object</a:t>
            </a:r>
          </a:p>
          <a:p>
            <a:pPr marL="0" lvl="0" indent="0" algn="l" rtl="0">
              <a:spcBef>
                <a:spcPts val="0"/>
              </a:spcBef>
              <a:spcAft>
                <a:spcPts val="0"/>
              </a:spcAft>
              <a:buNone/>
            </a:pPr>
            <a:endParaRPr lang="en-IT" dirty="0"/>
          </a:p>
          <a:p>
            <a:pPr marL="0" lvl="0" indent="0" algn="l" rtl="0">
              <a:spcBef>
                <a:spcPts val="0"/>
              </a:spcBef>
              <a:spcAft>
                <a:spcPts val="0"/>
              </a:spcAft>
              <a:buNone/>
            </a:pPr>
            <a:r>
              <a:rPr lang="en-IT" dirty="0"/>
              <a:t> - so al this block are connectect with pub/sub mechanism in order that we can transfer message from one devide to another</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0"/>
        <p:cNvGrpSpPr/>
        <p:nvPr/>
      </p:nvGrpSpPr>
      <p:grpSpPr>
        <a:xfrm>
          <a:off x="0" y="0"/>
          <a:ext cx="0" cy="0"/>
          <a:chOff x="0" y="0"/>
          <a:chExt cx="0" cy="0"/>
        </a:xfrm>
      </p:grpSpPr>
      <p:sp>
        <p:nvSpPr>
          <p:cNvPr id="20711" name="Google Shape;20711;g1081b965b23_1_26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2" name="Google Shape;20712;g1081b965b23_1_26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gn="l">
              <a:buFont typeface="Wingdings" pitchFamily="2" charset="2"/>
              <a:buChar char="Ø"/>
            </a:pPr>
            <a:r>
              <a:rPr lang="en-GB" sz="1100" dirty="0">
                <a:solidFill>
                  <a:schemeClr val="tx1">
                    <a:lumMod val="75000"/>
                    <a:lumOff val="25000"/>
                  </a:schemeClr>
                </a:solidFill>
              </a:rPr>
              <a:t>A flow-based programming tool, used to describe the purpose of each node created</a:t>
            </a:r>
          </a:p>
          <a:p>
            <a:pPr marL="285750" indent="-285750" algn="l">
              <a:buFont typeface="Wingdings" pitchFamily="2" charset="2"/>
              <a:buChar char="Ø"/>
            </a:pPr>
            <a:endParaRPr lang="en-GB" sz="1100" dirty="0">
              <a:solidFill>
                <a:schemeClr val="tx1">
                  <a:lumMod val="75000"/>
                  <a:lumOff val="25000"/>
                </a:schemeClr>
              </a:solidFill>
            </a:endParaRPr>
          </a:p>
          <a:p>
            <a:pPr marL="285750" indent="-285750" algn="l">
              <a:buFont typeface="Wingdings" pitchFamily="2" charset="2"/>
              <a:buChar char="Ø"/>
            </a:pPr>
            <a:r>
              <a:rPr lang="en-GB" sz="1100" dirty="0">
                <a:solidFill>
                  <a:schemeClr val="tx1">
                    <a:lumMod val="75000"/>
                    <a:lumOff val="25000"/>
                  </a:schemeClr>
                </a:solidFill>
              </a:rPr>
              <a:t>It provides a browser based flow editor that makes the interconnection between nodes easy and extensible with other palette </a:t>
            </a:r>
          </a:p>
          <a:p>
            <a:pPr marL="285750" indent="-285750" algn="l">
              <a:buFont typeface="Wingdings" pitchFamily="2" charset="2"/>
              <a:buChar char="Ø"/>
            </a:pPr>
            <a:endParaRPr lang="en-GB" sz="1100" dirty="0">
              <a:solidFill>
                <a:schemeClr val="tx1">
                  <a:lumMod val="75000"/>
                  <a:lumOff val="25000"/>
                </a:schemeClr>
              </a:solidFill>
            </a:endParaRPr>
          </a:p>
          <a:p>
            <a:pPr marL="285750" indent="-285750" algn="l">
              <a:buFont typeface="Wingdings" pitchFamily="2" charset="2"/>
              <a:buChar char="Ø"/>
            </a:pPr>
            <a:r>
              <a:rPr lang="en-GB" sz="1100" dirty="0">
                <a:solidFill>
                  <a:schemeClr val="tx1">
                    <a:lumMod val="75000"/>
                    <a:lumOff val="25000"/>
                  </a:schemeClr>
                </a:solidFill>
              </a:rPr>
              <a:t>The web page is designed to control the angle of rotation of each servomotors of  the robotic arm using a control panel.</a:t>
            </a:r>
          </a:p>
          <a:p>
            <a:pPr marL="0" indent="0" algn="l"/>
            <a:endParaRPr lang="en-GB" sz="1100" dirty="0">
              <a:solidFill>
                <a:schemeClr val="tx1">
                  <a:lumMod val="75000"/>
                  <a:lumOff val="25000"/>
                </a:schemeClr>
              </a:solidFill>
            </a:endParaRPr>
          </a:p>
          <a:p>
            <a:pPr marL="285750" indent="-285750" algn="l">
              <a:buFont typeface="Wingdings" pitchFamily="2" charset="2"/>
              <a:buChar char="Ø"/>
            </a:pPr>
            <a:r>
              <a:rPr lang="en-GB" sz="1100" dirty="0">
                <a:solidFill>
                  <a:schemeClr val="tx1">
                    <a:lumMod val="75000"/>
                    <a:lumOff val="25000"/>
                  </a:schemeClr>
                </a:solidFill>
              </a:rPr>
              <a:t>It is possible to switch from manually to automatic control.</a:t>
            </a:r>
          </a:p>
          <a:p>
            <a:pPr marL="285750" indent="-285750" algn="l">
              <a:buFont typeface="Wingdings" pitchFamily="2" charset="2"/>
              <a:buChar char="Ø"/>
            </a:pPr>
            <a:endParaRPr lang="en-GB" sz="1100" dirty="0">
              <a:solidFill>
                <a:schemeClr val="tx1">
                  <a:lumMod val="75000"/>
                  <a:lumOff val="25000"/>
                </a:schemeClr>
              </a:solidFill>
            </a:endParaRPr>
          </a:p>
          <a:p>
            <a:pPr marL="285750" indent="-285750" algn="l">
              <a:buFont typeface="Wingdings" pitchFamily="2" charset="2"/>
              <a:buChar char="Ø"/>
            </a:pPr>
            <a:r>
              <a:rPr lang="en-GB" sz="1100" dirty="0">
                <a:solidFill>
                  <a:schemeClr val="tx1">
                    <a:lumMod val="75000"/>
                    <a:lumOff val="25000"/>
                  </a:schemeClr>
                </a:solidFill>
              </a:rPr>
              <a:t>In manual mode we can use all the slider widgets to control the robot remotely.</a:t>
            </a:r>
          </a:p>
          <a:p>
            <a:pPr marL="0" indent="0" algn="l"/>
            <a:r>
              <a:rPr lang="en-GB" sz="1100" dirty="0">
                <a:solidFill>
                  <a:schemeClr val="tx1">
                    <a:lumMod val="75000"/>
                    <a:lumOff val="25000"/>
                  </a:schemeClr>
                </a:solidFill>
              </a:rPr>
              <a:t> </a:t>
            </a:r>
          </a:p>
          <a:p>
            <a:pPr marL="285750" indent="-285750" algn="l">
              <a:buFont typeface="Wingdings" pitchFamily="2" charset="2"/>
              <a:buChar char="Ø"/>
            </a:pPr>
            <a:r>
              <a:rPr lang="en-GB" sz="1100" dirty="0">
                <a:solidFill>
                  <a:schemeClr val="tx1">
                    <a:lumMod val="75000"/>
                    <a:lumOff val="25000"/>
                  </a:schemeClr>
                </a:solidFill>
              </a:rPr>
              <a:t>Publish/Subscribe mechanism is used in order to control the arm in real-time</a:t>
            </a:r>
          </a:p>
          <a:p>
            <a:pPr marL="285750" indent="-285750" algn="l">
              <a:buFont typeface="Wingdings" pitchFamily="2" charset="2"/>
              <a:buChar char="Ø"/>
            </a:pPr>
            <a:r>
              <a:rPr lang="en-GB" sz="1100" dirty="0">
                <a:solidFill>
                  <a:schemeClr val="tx1">
                    <a:lumMod val="75000"/>
                    <a:lumOff val="25000"/>
                  </a:schemeClr>
                </a:solidFill>
              </a:rPr>
              <a:t>A flow for object recognition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have the flow user to control the robot, to manage the detection and localization of the object and the camera</a:t>
            </a:r>
          </a:p>
          <a:p>
            <a:pPr marL="0" lvl="0" indent="0" algn="l" rtl="0">
              <a:spcBef>
                <a:spcPts val="0"/>
              </a:spcBef>
              <a:spcAft>
                <a:spcPts val="0"/>
              </a:spcAft>
              <a:buNone/>
            </a:pPr>
            <a:endParaRPr lang="en-US" dirty="0"/>
          </a:p>
          <a:p>
            <a:pPr marL="0" lvl="0" indent="0" algn="l" rtl="0">
              <a:spcBef>
                <a:spcPts val="0"/>
              </a:spcBef>
              <a:spcAft>
                <a:spcPts val="0"/>
              </a:spcAft>
              <a:buNone/>
            </a:pPr>
            <a:r>
              <a:rPr lang="en-IT" dirty="0"/>
              <a:t>- as we can see we have three different flow with different block used to design the robot control panel</a:t>
            </a:r>
          </a:p>
          <a:p>
            <a:pPr marL="0" lvl="0" indent="0" algn="l" rtl="0">
              <a:spcBef>
                <a:spcPts val="0"/>
              </a:spcBef>
              <a:spcAft>
                <a:spcPts val="0"/>
              </a:spcAft>
              <a:buNone/>
            </a:pPr>
            <a:endParaRPr lang="en-IT" dirty="0"/>
          </a:p>
          <a:p>
            <a:pPr marL="0" lvl="0" indent="0" algn="l" rtl="0">
              <a:spcBef>
                <a:spcPts val="0"/>
              </a:spcBef>
              <a:spcAft>
                <a:spcPts val="0"/>
              </a:spcAft>
              <a:buNone/>
            </a:pPr>
            <a:r>
              <a:rPr lang="en-IT" dirty="0"/>
              <a:t>- so we can switch from manual to automatci mode</a:t>
            </a:r>
          </a:p>
          <a:p>
            <a:pPr marL="0" lvl="0" indent="0" algn="l" rtl="0">
              <a:spcBef>
                <a:spcPts val="0"/>
              </a:spcBef>
              <a:spcAft>
                <a:spcPts val="0"/>
              </a:spcAft>
              <a:buNone/>
            </a:pPr>
            <a:endParaRPr lang="en-IT" dirty="0"/>
          </a:p>
          <a:p>
            <a:pPr marL="0" lvl="0" indent="0" algn="l" rtl="0">
              <a:spcBef>
                <a:spcPts val="0"/>
              </a:spcBef>
              <a:spcAft>
                <a:spcPts val="0"/>
              </a:spcAft>
              <a:buNone/>
            </a:pPr>
            <a:r>
              <a:rPr lang="en-IT" dirty="0"/>
              <a:t>- we can use the slider widget to control the robot</a:t>
            </a:r>
          </a:p>
          <a:p>
            <a:pPr marL="0" lvl="0" indent="0" algn="l" rtl="0">
              <a:spcBef>
                <a:spcPts val="0"/>
              </a:spcBef>
              <a:spcAft>
                <a:spcPts val="0"/>
              </a:spcAft>
              <a:buNone/>
            </a:pPr>
            <a:endParaRPr lang="en-IT" dirty="0"/>
          </a:p>
          <a:p>
            <a:pPr marL="0" lvl="0" indent="0" algn="l" rtl="0">
              <a:spcBef>
                <a:spcPts val="0"/>
              </a:spcBef>
              <a:spcAft>
                <a:spcPts val="0"/>
              </a:spcAft>
              <a:buNone/>
            </a:pPr>
            <a:r>
              <a:rPr lang="en-IT" dirty="0"/>
              <a:t>- we have another flow that create the pannel to check where to pick the object</a:t>
            </a:r>
          </a:p>
          <a:p>
            <a:pPr marL="0" lvl="0" indent="0" algn="l" rtl="0">
              <a:spcBef>
                <a:spcPts val="0"/>
              </a:spcBef>
              <a:spcAft>
                <a:spcPts val="0"/>
              </a:spcAft>
              <a:buNone/>
            </a:pPr>
            <a:endParaRPr lang="en-IT" dirty="0"/>
          </a:p>
          <a:p>
            <a:pPr marL="0" lvl="0" indent="0" algn="l" rtl="0">
              <a:spcBef>
                <a:spcPts val="0"/>
              </a:spcBef>
              <a:spcAft>
                <a:spcPts val="0"/>
              </a:spcAft>
              <a:buNone/>
            </a:pPr>
            <a:r>
              <a:rPr lang="en-IT" dirty="0"/>
              <a:t> - so al this block are connectect with pub/sub mechanism in order that we can transfer message from one devide to another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42562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a:solidFill>
                  <a:srgbClr val="000000"/>
                </a:solidFill>
                <a:effectLst/>
                <a:latin typeface="Arial"/>
                <a:ea typeface="Arial"/>
                <a:cs typeface="Arial"/>
                <a:sym typeface="Arial"/>
              </a:rPr>
              <a:t> Finally In this slide we see more in </a:t>
            </a:r>
            <a:r>
              <a:rPr lang="en-US" sz="1100" b="1" i="0" u="none" strike="noStrike" cap="none" dirty="0" err="1">
                <a:solidFill>
                  <a:srgbClr val="000000"/>
                </a:solidFill>
                <a:effectLst/>
                <a:latin typeface="Arial"/>
                <a:ea typeface="Arial"/>
                <a:cs typeface="Arial"/>
                <a:sym typeface="Arial"/>
              </a:rPr>
              <a:t>deteail</a:t>
            </a:r>
            <a:r>
              <a:rPr lang="en-US" sz="1100" b="1" i="0" u="none" strike="noStrike" cap="none" dirty="0">
                <a:solidFill>
                  <a:srgbClr val="000000"/>
                </a:solidFill>
                <a:effectLst/>
                <a:latin typeface="Arial"/>
                <a:ea typeface="Arial"/>
                <a:cs typeface="Arial"/>
                <a:sym typeface="Arial"/>
              </a:rPr>
              <a:t> how practically the messages are generated and interchanged and managed by the broker</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how it </a:t>
            </a:r>
            <a:r>
              <a:rPr lang="en-US" sz="1100" b="1" i="0" u="none" strike="noStrike" cap="none" dirty="0" err="1">
                <a:solidFill>
                  <a:srgbClr val="000000"/>
                </a:solidFill>
                <a:effectLst/>
                <a:latin typeface="Arial"/>
                <a:ea typeface="Arial"/>
                <a:cs typeface="Arial"/>
                <a:sym typeface="Arial"/>
              </a:rPr>
              <a:t>comunicate</a:t>
            </a:r>
            <a:r>
              <a:rPr lang="en-US" sz="1100" b="1" i="0" u="none" strike="noStrike" cap="none" dirty="0">
                <a:solidFill>
                  <a:srgbClr val="000000"/>
                </a:solidFill>
                <a:effectLst/>
                <a:latin typeface="Arial"/>
                <a:ea typeface="Arial"/>
                <a:cs typeface="Arial"/>
                <a:sym typeface="Arial"/>
              </a:rPr>
              <a:t> with </a:t>
            </a:r>
            <a:r>
              <a:rPr lang="en-US" sz="1100" b="1" i="0" u="none" strike="noStrike" cap="none" dirty="0" err="1">
                <a:solidFill>
                  <a:srgbClr val="000000"/>
                </a:solidFill>
                <a:effectLst/>
                <a:latin typeface="Arial"/>
                <a:ea typeface="Arial"/>
                <a:cs typeface="Arial"/>
                <a:sym typeface="Arial"/>
              </a:rPr>
              <a:t>nodered</a:t>
            </a:r>
            <a:r>
              <a:rPr lang="en-US" sz="1100" b="1" i="0" u="none" strike="noStrike" cap="none" dirty="0">
                <a:solidFill>
                  <a:srgbClr val="000000"/>
                </a:solidFill>
                <a:effectLst/>
                <a:latin typeface="Arial"/>
                <a:ea typeface="Arial"/>
                <a:cs typeface="Arial"/>
                <a:sym typeface="Arial"/>
              </a:rPr>
              <a:t> </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how </a:t>
            </a:r>
            <a:r>
              <a:rPr lang="en-US" sz="1100" b="1" i="0" u="none" strike="noStrike" cap="none" dirty="0" err="1">
                <a:solidFill>
                  <a:srgbClr val="000000"/>
                </a:solidFill>
                <a:effectLst/>
                <a:latin typeface="Arial"/>
                <a:ea typeface="Arial"/>
                <a:cs typeface="Arial"/>
                <a:sym typeface="Arial"/>
              </a:rPr>
              <a:t>nodeRED</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comunicate</a:t>
            </a:r>
            <a:r>
              <a:rPr lang="en-US" sz="1100" b="1" i="0" u="none" strike="noStrike" cap="none" dirty="0">
                <a:solidFill>
                  <a:srgbClr val="000000"/>
                </a:solidFill>
                <a:effectLst/>
                <a:latin typeface="Arial"/>
                <a:ea typeface="Arial"/>
                <a:cs typeface="Arial"/>
                <a:sym typeface="Arial"/>
              </a:rPr>
              <a:t> with the camera </a:t>
            </a:r>
            <a:r>
              <a:rPr lang="en-US" sz="1100" b="1" i="0" u="none" strike="noStrike" cap="none" dirty="0" err="1">
                <a:solidFill>
                  <a:srgbClr val="000000"/>
                </a:solidFill>
                <a:effectLst/>
                <a:latin typeface="Arial"/>
                <a:ea typeface="Arial"/>
                <a:cs typeface="Arial"/>
                <a:sym typeface="Arial"/>
              </a:rPr>
              <a:t>anche</a:t>
            </a:r>
            <a:r>
              <a:rPr lang="en-US" sz="1100" b="1" i="0" u="none" strike="noStrike" cap="none" dirty="0">
                <a:solidFill>
                  <a:srgbClr val="000000"/>
                </a:solidFill>
                <a:effectLst/>
                <a:latin typeface="Arial"/>
                <a:ea typeface="Arial"/>
                <a:cs typeface="Arial"/>
                <a:sym typeface="Arial"/>
              </a:rPr>
              <a:t> the other node.</a:t>
            </a:r>
            <a:endParaRPr lang="en-IT" sz="1100" b="0" i="0" u="none" strike="noStrike" cap="none" dirty="0">
              <a:solidFill>
                <a:srgbClr val="000000"/>
              </a:solidFill>
              <a:effectLst/>
              <a:latin typeface="Arial"/>
              <a:ea typeface="Arial"/>
              <a:cs typeface="Arial"/>
              <a:sym typeface="Arial"/>
            </a:endParaRPr>
          </a:p>
          <a:p>
            <a:endParaRPr lang="en-IT" dirty="0"/>
          </a:p>
        </p:txBody>
      </p:sp>
    </p:spTree>
    <p:extLst>
      <p:ext uri="{BB962C8B-B14F-4D97-AF65-F5344CB8AC3E}">
        <p14:creationId xmlns:p14="http://schemas.microsoft.com/office/powerpoint/2010/main" val="3676351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a:solidFill>
                  <a:srgbClr val="000000"/>
                </a:solidFill>
                <a:effectLst/>
                <a:latin typeface="Arial"/>
                <a:ea typeface="Arial"/>
                <a:cs typeface="Arial"/>
                <a:sym typeface="Arial"/>
              </a:rPr>
              <a:t> Finally In this slide we see more in </a:t>
            </a:r>
            <a:r>
              <a:rPr lang="en-US" sz="1100" b="1" i="0" u="none" strike="noStrike" cap="none" dirty="0" err="1">
                <a:solidFill>
                  <a:srgbClr val="000000"/>
                </a:solidFill>
                <a:effectLst/>
                <a:latin typeface="Arial"/>
                <a:ea typeface="Arial"/>
                <a:cs typeface="Arial"/>
                <a:sym typeface="Arial"/>
              </a:rPr>
              <a:t>deteail</a:t>
            </a:r>
            <a:r>
              <a:rPr lang="en-US" sz="1100" b="1" i="0" u="none" strike="noStrike" cap="none" dirty="0">
                <a:solidFill>
                  <a:srgbClr val="000000"/>
                </a:solidFill>
                <a:effectLst/>
                <a:latin typeface="Arial"/>
                <a:ea typeface="Arial"/>
                <a:cs typeface="Arial"/>
                <a:sym typeface="Arial"/>
              </a:rPr>
              <a:t> how practically the messages are generated and interchanged and managed by the broker</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how it </a:t>
            </a:r>
            <a:r>
              <a:rPr lang="en-US" sz="1100" b="1" i="0" u="none" strike="noStrike" cap="none" dirty="0" err="1">
                <a:solidFill>
                  <a:srgbClr val="000000"/>
                </a:solidFill>
                <a:effectLst/>
                <a:latin typeface="Arial"/>
                <a:ea typeface="Arial"/>
                <a:cs typeface="Arial"/>
                <a:sym typeface="Arial"/>
              </a:rPr>
              <a:t>comunicate</a:t>
            </a:r>
            <a:r>
              <a:rPr lang="en-US" sz="1100" b="1" i="0" u="none" strike="noStrike" cap="none" dirty="0">
                <a:solidFill>
                  <a:srgbClr val="000000"/>
                </a:solidFill>
                <a:effectLst/>
                <a:latin typeface="Arial"/>
                <a:ea typeface="Arial"/>
                <a:cs typeface="Arial"/>
                <a:sym typeface="Arial"/>
              </a:rPr>
              <a:t> with </a:t>
            </a:r>
            <a:r>
              <a:rPr lang="en-US" sz="1100" b="1" i="0" u="none" strike="noStrike" cap="none" dirty="0" err="1">
                <a:solidFill>
                  <a:srgbClr val="000000"/>
                </a:solidFill>
                <a:effectLst/>
                <a:latin typeface="Arial"/>
                <a:ea typeface="Arial"/>
                <a:cs typeface="Arial"/>
                <a:sym typeface="Arial"/>
              </a:rPr>
              <a:t>nodered</a:t>
            </a:r>
            <a:r>
              <a:rPr lang="en-US" sz="1100" b="1" i="0" u="none" strike="noStrike" cap="none" dirty="0">
                <a:solidFill>
                  <a:srgbClr val="000000"/>
                </a:solidFill>
                <a:effectLst/>
                <a:latin typeface="Arial"/>
                <a:ea typeface="Arial"/>
                <a:cs typeface="Arial"/>
                <a:sym typeface="Arial"/>
              </a:rPr>
              <a:t> </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how </a:t>
            </a:r>
            <a:r>
              <a:rPr lang="en-US" sz="1100" b="1" i="0" u="none" strike="noStrike" cap="none" dirty="0" err="1">
                <a:solidFill>
                  <a:srgbClr val="000000"/>
                </a:solidFill>
                <a:effectLst/>
                <a:latin typeface="Arial"/>
                <a:ea typeface="Arial"/>
                <a:cs typeface="Arial"/>
                <a:sym typeface="Arial"/>
              </a:rPr>
              <a:t>nodeRED</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comunicate</a:t>
            </a:r>
            <a:r>
              <a:rPr lang="en-US" sz="1100" b="1" i="0" u="none" strike="noStrike" cap="none" dirty="0">
                <a:solidFill>
                  <a:srgbClr val="000000"/>
                </a:solidFill>
                <a:effectLst/>
                <a:latin typeface="Arial"/>
                <a:ea typeface="Arial"/>
                <a:cs typeface="Arial"/>
                <a:sym typeface="Arial"/>
              </a:rPr>
              <a:t> with the camera </a:t>
            </a:r>
            <a:r>
              <a:rPr lang="en-US" sz="1100" b="1" i="0" u="none" strike="noStrike" cap="none" dirty="0" err="1">
                <a:solidFill>
                  <a:srgbClr val="000000"/>
                </a:solidFill>
                <a:effectLst/>
                <a:latin typeface="Arial"/>
                <a:ea typeface="Arial"/>
                <a:cs typeface="Arial"/>
                <a:sym typeface="Arial"/>
              </a:rPr>
              <a:t>anche</a:t>
            </a:r>
            <a:r>
              <a:rPr lang="en-US" sz="1100" b="1" i="0" u="none" strike="noStrike" cap="none" dirty="0">
                <a:solidFill>
                  <a:srgbClr val="000000"/>
                </a:solidFill>
                <a:effectLst/>
                <a:latin typeface="Arial"/>
                <a:ea typeface="Arial"/>
                <a:cs typeface="Arial"/>
                <a:sym typeface="Arial"/>
              </a:rPr>
              <a:t> the other node.</a:t>
            </a:r>
            <a:endParaRPr lang="en-IT" sz="1100" b="0" i="0" u="none" strike="noStrike" cap="none" dirty="0">
              <a:solidFill>
                <a:srgbClr val="000000"/>
              </a:solidFill>
              <a:effectLst/>
              <a:latin typeface="Arial"/>
              <a:ea typeface="Arial"/>
              <a:cs typeface="Arial"/>
              <a:sym typeface="Arial"/>
            </a:endParaRPr>
          </a:p>
          <a:p>
            <a:endParaRPr lang="en-IT" dirty="0"/>
          </a:p>
        </p:txBody>
      </p:sp>
    </p:spTree>
    <p:extLst>
      <p:ext uri="{BB962C8B-B14F-4D97-AF65-F5344CB8AC3E}">
        <p14:creationId xmlns:p14="http://schemas.microsoft.com/office/powerpoint/2010/main" val="3722089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a:solidFill>
                  <a:srgbClr val="000000"/>
                </a:solidFill>
                <a:effectLst/>
                <a:latin typeface="Arial"/>
                <a:ea typeface="Arial"/>
                <a:cs typeface="Arial"/>
                <a:sym typeface="Arial"/>
              </a:rPr>
              <a:t> Finally In this slide we see more in </a:t>
            </a:r>
            <a:r>
              <a:rPr lang="en-US" sz="1100" b="1" i="0" u="none" strike="noStrike" cap="none" dirty="0" err="1">
                <a:solidFill>
                  <a:srgbClr val="000000"/>
                </a:solidFill>
                <a:effectLst/>
                <a:latin typeface="Arial"/>
                <a:ea typeface="Arial"/>
                <a:cs typeface="Arial"/>
                <a:sym typeface="Arial"/>
              </a:rPr>
              <a:t>deteail</a:t>
            </a:r>
            <a:r>
              <a:rPr lang="en-US" sz="1100" b="1" i="0" u="none" strike="noStrike" cap="none" dirty="0">
                <a:solidFill>
                  <a:srgbClr val="000000"/>
                </a:solidFill>
                <a:effectLst/>
                <a:latin typeface="Arial"/>
                <a:ea typeface="Arial"/>
                <a:cs typeface="Arial"/>
                <a:sym typeface="Arial"/>
              </a:rPr>
              <a:t> how practically the messages are generated and interchanged and managed by the broker</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how it </a:t>
            </a:r>
            <a:r>
              <a:rPr lang="en-US" sz="1100" b="1" i="0" u="none" strike="noStrike" cap="none" dirty="0" err="1">
                <a:solidFill>
                  <a:srgbClr val="000000"/>
                </a:solidFill>
                <a:effectLst/>
                <a:latin typeface="Arial"/>
                <a:ea typeface="Arial"/>
                <a:cs typeface="Arial"/>
                <a:sym typeface="Arial"/>
              </a:rPr>
              <a:t>comunicate</a:t>
            </a:r>
            <a:r>
              <a:rPr lang="en-US" sz="1100" b="1" i="0" u="none" strike="noStrike" cap="none" dirty="0">
                <a:solidFill>
                  <a:srgbClr val="000000"/>
                </a:solidFill>
                <a:effectLst/>
                <a:latin typeface="Arial"/>
                <a:ea typeface="Arial"/>
                <a:cs typeface="Arial"/>
                <a:sym typeface="Arial"/>
              </a:rPr>
              <a:t> with </a:t>
            </a:r>
            <a:r>
              <a:rPr lang="en-US" sz="1100" b="1" i="0" u="none" strike="noStrike" cap="none" dirty="0" err="1">
                <a:solidFill>
                  <a:srgbClr val="000000"/>
                </a:solidFill>
                <a:effectLst/>
                <a:latin typeface="Arial"/>
                <a:ea typeface="Arial"/>
                <a:cs typeface="Arial"/>
                <a:sym typeface="Arial"/>
              </a:rPr>
              <a:t>nodered</a:t>
            </a:r>
            <a:r>
              <a:rPr lang="en-US" sz="1100" b="1" i="0" u="none" strike="noStrike" cap="none" dirty="0">
                <a:solidFill>
                  <a:srgbClr val="000000"/>
                </a:solidFill>
                <a:effectLst/>
                <a:latin typeface="Arial"/>
                <a:ea typeface="Arial"/>
                <a:cs typeface="Arial"/>
                <a:sym typeface="Arial"/>
              </a:rPr>
              <a:t> </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how </a:t>
            </a:r>
            <a:r>
              <a:rPr lang="en-US" sz="1100" b="1" i="0" u="none" strike="noStrike" cap="none" dirty="0" err="1">
                <a:solidFill>
                  <a:srgbClr val="000000"/>
                </a:solidFill>
                <a:effectLst/>
                <a:latin typeface="Arial"/>
                <a:ea typeface="Arial"/>
                <a:cs typeface="Arial"/>
                <a:sym typeface="Arial"/>
              </a:rPr>
              <a:t>nodeRED</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comunicate</a:t>
            </a:r>
            <a:r>
              <a:rPr lang="en-US" sz="1100" b="1" i="0" u="none" strike="noStrike" cap="none" dirty="0">
                <a:solidFill>
                  <a:srgbClr val="000000"/>
                </a:solidFill>
                <a:effectLst/>
                <a:latin typeface="Arial"/>
                <a:ea typeface="Arial"/>
                <a:cs typeface="Arial"/>
                <a:sym typeface="Arial"/>
              </a:rPr>
              <a:t> with the camera </a:t>
            </a:r>
            <a:r>
              <a:rPr lang="en-US" sz="1100" b="1" i="0" u="none" strike="noStrike" cap="none" dirty="0" err="1">
                <a:solidFill>
                  <a:srgbClr val="000000"/>
                </a:solidFill>
                <a:effectLst/>
                <a:latin typeface="Arial"/>
                <a:ea typeface="Arial"/>
                <a:cs typeface="Arial"/>
                <a:sym typeface="Arial"/>
              </a:rPr>
              <a:t>anche</a:t>
            </a:r>
            <a:r>
              <a:rPr lang="en-US" sz="1100" b="1" i="0" u="none" strike="noStrike" cap="none" dirty="0">
                <a:solidFill>
                  <a:srgbClr val="000000"/>
                </a:solidFill>
                <a:effectLst/>
                <a:latin typeface="Arial"/>
                <a:ea typeface="Arial"/>
                <a:cs typeface="Arial"/>
                <a:sym typeface="Arial"/>
              </a:rPr>
              <a:t> the other node.</a:t>
            </a:r>
            <a:endParaRPr lang="en-IT" sz="1100" b="0" i="0" u="none" strike="noStrike" cap="none" dirty="0">
              <a:solidFill>
                <a:srgbClr val="000000"/>
              </a:solidFill>
              <a:effectLst/>
              <a:latin typeface="Arial"/>
              <a:ea typeface="Arial"/>
              <a:cs typeface="Arial"/>
              <a:sym typeface="Arial"/>
            </a:endParaRPr>
          </a:p>
          <a:p>
            <a:endParaRPr lang="en-IT" dirty="0"/>
          </a:p>
        </p:txBody>
      </p:sp>
    </p:spTree>
    <p:extLst>
      <p:ext uri="{BB962C8B-B14F-4D97-AF65-F5344CB8AC3E}">
        <p14:creationId xmlns:p14="http://schemas.microsoft.com/office/powerpoint/2010/main" val="1757467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a:t>
            </a:r>
            <a:r>
              <a:rPr lang="en-IT" dirty="0"/>
              <a:t>ets start by introducing few concept</a:t>
            </a:r>
          </a:p>
        </p:txBody>
      </p:sp>
    </p:spTree>
    <p:extLst>
      <p:ext uri="{BB962C8B-B14F-4D97-AF65-F5344CB8AC3E}">
        <p14:creationId xmlns:p14="http://schemas.microsoft.com/office/powerpoint/2010/main" val="328534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a:solidFill>
                  <a:srgbClr val="000000"/>
                </a:solidFill>
                <a:effectLst/>
                <a:latin typeface="Arial"/>
                <a:ea typeface="Arial"/>
                <a:cs typeface="Arial"/>
                <a:sym typeface="Arial"/>
              </a:rPr>
              <a:t> Finally In this slide we see more in </a:t>
            </a:r>
            <a:r>
              <a:rPr lang="en-US" sz="1100" b="1" i="0" u="none" strike="noStrike" cap="none" dirty="0" err="1">
                <a:solidFill>
                  <a:srgbClr val="000000"/>
                </a:solidFill>
                <a:effectLst/>
                <a:latin typeface="Arial"/>
                <a:ea typeface="Arial"/>
                <a:cs typeface="Arial"/>
                <a:sym typeface="Arial"/>
              </a:rPr>
              <a:t>deteail</a:t>
            </a:r>
            <a:r>
              <a:rPr lang="en-US" sz="1100" b="1" i="0" u="none" strike="noStrike" cap="none" dirty="0">
                <a:solidFill>
                  <a:srgbClr val="000000"/>
                </a:solidFill>
                <a:effectLst/>
                <a:latin typeface="Arial"/>
                <a:ea typeface="Arial"/>
                <a:cs typeface="Arial"/>
                <a:sym typeface="Arial"/>
              </a:rPr>
              <a:t> how practically the messages are generated and interchanged and managed by the broker</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how it </a:t>
            </a:r>
            <a:r>
              <a:rPr lang="en-US" sz="1100" b="1" i="0" u="none" strike="noStrike" cap="none" dirty="0" err="1">
                <a:solidFill>
                  <a:srgbClr val="000000"/>
                </a:solidFill>
                <a:effectLst/>
                <a:latin typeface="Arial"/>
                <a:ea typeface="Arial"/>
                <a:cs typeface="Arial"/>
                <a:sym typeface="Arial"/>
              </a:rPr>
              <a:t>comunicate</a:t>
            </a:r>
            <a:r>
              <a:rPr lang="en-US" sz="1100" b="1" i="0" u="none" strike="noStrike" cap="none" dirty="0">
                <a:solidFill>
                  <a:srgbClr val="000000"/>
                </a:solidFill>
                <a:effectLst/>
                <a:latin typeface="Arial"/>
                <a:ea typeface="Arial"/>
                <a:cs typeface="Arial"/>
                <a:sym typeface="Arial"/>
              </a:rPr>
              <a:t> with </a:t>
            </a:r>
            <a:r>
              <a:rPr lang="en-US" sz="1100" b="1" i="0" u="none" strike="noStrike" cap="none" dirty="0" err="1">
                <a:solidFill>
                  <a:srgbClr val="000000"/>
                </a:solidFill>
                <a:effectLst/>
                <a:latin typeface="Arial"/>
                <a:ea typeface="Arial"/>
                <a:cs typeface="Arial"/>
                <a:sym typeface="Arial"/>
              </a:rPr>
              <a:t>nodered</a:t>
            </a:r>
            <a:r>
              <a:rPr lang="en-US" sz="1100" b="1" i="0" u="none" strike="noStrike" cap="none" dirty="0">
                <a:solidFill>
                  <a:srgbClr val="000000"/>
                </a:solidFill>
                <a:effectLst/>
                <a:latin typeface="Arial"/>
                <a:ea typeface="Arial"/>
                <a:cs typeface="Arial"/>
                <a:sym typeface="Arial"/>
              </a:rPr>
              <a:t> </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how </a:t>
            </a:r>
            <a:r>
              <a:rPr lang="en-US" sz="1100" b="1" i="0" u="none" strike="noStrike" cap="none" dirty="0" err="1">
                <a:solidFill>
                  <a:srgbClr val="000000"/>
                </a:solidFill>
                <a:effectLst/>
                <a:latin typeface="Arial"/>
                <a:ea typeface="Arial"/>
                <a:cs typeface="Arial"/>
                <a:sym typeface="Arial"/>
              </a:rPr>
              <a:t>nodeRED</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comunicate</a:t>
            </a:r>
            <a:r>
              <a:rPr lang="en-US" sz="1100" b="1" i="0" u="none" strike="noStrike" cap="none" dirty="0">
                <a:solidFill>
                  <a:srgbClr val="000000"/>
                </a:solidFill>
                <a:effectLst/>
                <a:latin typeface="Arial"/>
                <a:ea typeface="Arial"/>
                <a:cs typeface="Arial"/>
                <a:sym typeface="Arial"/>
              </a:rPr>
              <a:t> with the camera </a:t>
            </a:r>
            <a:r>
              <a:rPr lang="en-US" sz="1100" b="1" i="0" u="none" strike="noStrike" cap="none" dirty="0" err="1">
                <a:solidFill>
                  <a:srgbClr val="000000"/>
                </a:solidFill>
                <a:effectLst/>
                <a:latin typeface="Arial"/>
                <a:ea typeface="Arial"/>
                <a:cs typeface="Arial"/>
                <a:sym typeface="Arial"/>
              </a:rPr>
              <a:t>anche</a:t>
            </a:r>
            <a:r>
              <a:rPr lang="en-US" sz="1100" b="1" i="0" u="none" strike="noStrike" cap="none" dirty="0">
                <a:solidFill>
                  <a:srgbClr val="000000"/>
                </a:solidFill>
                <a:effectLst/>
                <a:latin typeface="Arial"/>
                <a:ea typeface="Arial"/>
                <a:cs typeface="Arial"/>
                <a:sym typeface="Arial"/>
              </a:rPr>
              <a:t> the other node.</a:t>
            </a:r>
            <a:endParaRPr lang="en-IT" sz="1100" b="0" i="0" u="none" strike="noStrike" cap="none" dirty="0">
              <a:solidFill>
                <a:srgbClr val="000000"/>
              </a:solidFill>
              <a:effectLst/>
              <a:latin typeface="Arial"/>
              <a:ea typeface="Arial"/>
              <a:cs typeface="Arial"/>
              <a:sym typeface="Arial"/>
            </a:endParaRPr>
          </a:p>
          <a:p>
            <a:endParaRPr lang="en-IT" dirty="0"/>
          </a:p>
        </p:txBody>
      </p:sp>
    </p:spTree>
    <p:extLst>
      <p:ext uri="{BB962C8B-B14F-4D97-AF65-F5344CB8AC3E}">
        <p14:creationId xmlns:p14="http://schemas.microsoft.com/office/powerpoint/2010/main" val="1142695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T" dirty="0"/>
          </a:p>
        </p:txBody>
      </p:sp>
    </p:spTree>
    <p:extLst>
      <p:ext uri="{BB962C8B-B14F-4D97-AF65-F5344CB8AC3E}">
        <p14:creationId xmlns:p14="http://schemas.microsoft.com/office/powerpoint/2010/main" val="3990416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T" dirty="0"/>
          </a:p>
        </p:txBody>
      </p:sp>
    </p:spTree>
    <p:extLst>
      <p:ext uri="{BB962C8B-B14F-4D97-AF65-F5344CB8AC3E}">
        <p14:creationId xmlns:p14="http://schemas.microsoft.com/office/powerpoint/2010/main" val="2708629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4"/>
        <p:cNvGrpSpPr/>
        <p:nvPr/>
      </p:nvGrpSpPr>
      <p:grpSpPr>
        <a:xfrm>
          <a:off x="0" y="0"/>
          <a:ext cx="0" cy="0"/>
          <a:chOff x="0" y="0"/>
          <a:chExt cx="0" cy="0"/>
        </a:xfrm>
      </p:grpSpPr>
      <p:sp>
        <p:nvSpPr>
          <p:cNvPr id="20225" name="Google Shape;202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6" name="Google Shape;202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5138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6"/>
        <p:cNvGrpSpPr/>
        <p:nvPr/>
      </p:nvGrpSpPr>
      <p:grpSpPr>
        <a:xfrm>
          <a:off x="0" y="0"/>
          <a:ext cx="0" cy="0"/>
          <a:chOff x="0" y="0"/>
          <a:chExt cx="0" cy="0"/>
        </a:xfrm>
      </p:grpSpPr>
      <p:sp>
        <p:nvSpPr>
          <p:cNvPr id="20297" name="Google Shape;20297;g1003d90df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8" name="Google Shape;20298;g1003d90d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a:solidFill>
                  <a:srgbClr val="000000"/>
                </a:solidFill>
                <a:effectLst/>
                <a:latin typeface="Arial"/>
                <a:ea typeface="Arial"/>
                <a:cs typeface="Arial"/>
                <a:sym typeface="Arial"/>
              </a:rPr>
              <a:t>- In industrial and automatic sector the integration between IoT and </a:t>
            </a:r>
            <a:r>
              <a:rPr lang="en-US" sz="1100" b="1" i="0" u="none" strike="noStrike" cap="none" dirty="0" err="1">
                <a:solidFill>
                  <a:srgbClr val="000000"/>
                </a:solidFill>
                <a:effectLst/>
                <a:latin typeface="Arial"/>
                <a:ea typeface="Arial"/>
                <a:cs typeface="Arial"/>
                <a:sym typeface="Arial"/>
              </a:rPr>
              <a:t>IIoT</a:t>
            </a:r>
            <a:r>
              <a:rPr lang="en-US" sz="1100" b="1" i="0" u="none" strike="noStrike" cap="none" dirty="0">
                <a:solidFill>
                  <a:srgbClr val="000000"/>
                </a:solidFill>
                <a:effectLst/>
                <a:latin typeface="Arial"/>
                <a:ea typeface="Arial"/>
                <a:cs typeface="Arial"/>
                <a:sym typeface="Arial"/>
              </a:rPr>
              <a:t> ha enable what is called </a:t>
            </a:r>
            <a:r>
              <a:rPr lang="en-US" sz="1100" b="1" i="0" u="none" strike="noStrike" cap="none" dirty="0" err="1">
                <a:solidFill>
                  <a:srgbClr val="000000"/>
                </a:solidFill>
                <a:effectLst/>
                <a:latin typeface="Arial"/>
                <a:ea typeface="Arial"/>
                <a:cs typeface="Arial"/>
                <a:sym typeface="Arial"/>
              </a:rPr>
              <a:t>IoRT</a:t>
            </a:r>
            <a:r>
              <a:rPr lang="en-US" sz="1100" b="1" i="0" u="none" strike="noStrike" cap="none" dirty="0">
                <a:solidFill>
                  <a:srgbClr val="000000"/>
                </a:solidFill>
                <a:effectLst/>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a:solidFill>
                  <a:srgbClr val="000000"/>
                </a:solidFill>
                <a:effectLst/>
                <a:latin typeface="Arial"/>
                <a:ea typeface="Arial"/>
                <a:cs typeface="Arial"/>
                <a:sym typeface="Arial"/>
              </a:rPr>
              <a:t>- The term </a:t>
            </a:r>
            <a:r>
              <a:rPr lang="en-US" sz="1100" b="1" i="0" u="none" strike="noStrike" cap="none" dirty="0" err="1">
                <a:solidFill>
                  <a:srgbClr val="000000"/>
                </a:solidFill>
                <a:effectLst/>
                <a:latin typeface="Arial"/>
                <a:ea typeface="Arial"/>
                <a:cs typeface="Arial"/>
                <a:sym typeface="Arial"/>
              </a:rPr>
              <a:t>IoRT</a:t>
            </a:r>
            <a:r>
              <a:rPr lang="en-US" sz="1100" b="1" i="0" u="none" strike="noStrike" cap="none" dirty="0">
                <a:solidFill>
                  <a:srgbClr val="000000"/>
                </a:solidFill>
                <a:effectLst/>
                <a:latin typeface="Arial"/>
                <a:ea typeface="Arial"/>
                <a:cs typeface="Arial"/>
                <a:sym typeface="Arial"/>
              </a:rPr>
              <a:t> denotes a concept where data from sensors and other sources are merged in order to create an intelligent system, able to perform a specific task.</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1" i="0" u="none" strike="noStrike" cap="none" dirty="0">
                <a:solidFill>
                  <a:srgbClr val="000000"/>
                </a:solidFill>
                <a:effectLst/>
                <a:latin typeface="Arial"/>
                <a:ea typeface="Arial"/>
                <a:cs typeface="Arial"/>
                <a:sym typeface="Arial"/>
              </a:rPr>
              <a:t>The aim of the project is to have a 6DOF (degree of freedom) robotic arm, able to peak and place an object in front of the camera and be recognized.</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1" i="0" u="none" strike="noStrike" cap="none" dirty="0">
                <a:solidFill>
                  <a:srgbClr val="000000"/>
                </a:solidFill>
                <a:effectLst/>
                <a:latin typeface="Arial"/>
                <a:ea typeface="Arial"/>
                <a:cs typeface="Arial"/>
                <a:sym typeface="Arial"/>
              </a:rPr>
              <a:t>Also a way to control the robotic arm manually through web control panel.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1" i="0" u="none" strike="noStrike" cap="none" dirty="0">
                <a:solidFill>
                  <a:srgbClr val="000000"/>
                </a:solidFill>
                <a:effectLst/>
                <a:latin typeface="Arial"/>
                <a:ea typeface="Arial"/>
                <a:cs typeface="Arial"/>
                <a:sym typeface="Arial"/>
              </a:rPr>
              <a:t>Therefore it is necessary to create an architecture that supports the interaction of all the nodes (robotics arm, detection and localization and object recognition nodes).</a:t>
            </a:r>
            <a:endParaRPr lang="en-IT"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1" i="0" u="none" strike="noStrike" cap="none" dirty="0">
                <a:solidFill>
                  <a:srgbClr val="000000"/>
                </a:solidFill>
                <a:effectLst/>
                <a:latin typeface="Arial"/>
                <a:ea typeface="Arial"/>
                <a:cs typeface="Arial"/>
                <a:sym typeface="Arial"/>
              </a:rPr>
              <a:t>So, </a:t>
            </a:r>
            <a:r>
              <a:rPr lang="en-US" sz="1100" b="1" i="0" u="none" strike="noStrike" cap="none" dirty="0" err="1">
                <a:solidFill>
                  <a:srgbClr val="000000"/>
                </a:solidFill>
                <a:effectLst/>
                <a:latin typeface="Arial"/>
                <a:ea typeface="Arial"/>
                <a:cs typeface="Arial"/>
                <a:sym typeface="Arial"/>
              </a:rPr>
              <a:t>thw</a:t>
            </a:r>
            <a:r>
              <a:rPr lang="en-US" sz="1100" b="1" i="0" u="none" strike="noStrike" cap="none" dirty="0">
                <a:solidFill>
                  <a:srgbClr val="000000"/>
                </a:solidFill>
                <a:effectLst/>
                <a:latin typeface="Arial"/>
                <a:ea typeface="Arial"/>
                <a:cs typeface="Arial"/>
                <a:sym typeface="Arial"/>
              </a:rPr>
              <a:t> main components used in this project are:</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The </a:t>
            </a:r>
            <a:r>
              <a:rPr lang="en-US" sz="1100" b="1" i="0" u="none" strike="noStrike" cap="none" dirty="0" err="1">
                <a:solidFill>
                  <a:srgbClr val="000000"/>
                </a:solidFill>
                <a:effectLst/>
                <a:latin typeface="Arial"/>
                <a:ea typeface="Arial"/>
                <a:cs typeface="Arial"/>
                <a:sym typeface="Arial"/>
              </a:rPr>
              <a:t>RaspberryPi</a:t>
            </a:r>
            <a:r>
              <a:rPr lang="en-US" sz="1100" b="1" i="0" u="none" strike="noStrike" cap="none" dirty="0">
                <a:solidFill>
                  <a:srgbClr val="000000"/>
                </a:solidFill>
                <a:effectLst/>
                <a:latin typeface="Arial"/>
                <a:ea typeface="Arial"/>
                <a:cs typeface="Arial"/>
                <a:sym typeface="Arial"/>
              </a:rPr>
              <a:t> that is a small computer in this project I used the one integrated with WIFI module, it support most of the I/O peripherals. The OS is Linux base and it Raspbian.</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At point two we have 3xMCU ESP32, the module can be easily programmed via Arduino IDE, after installing the EPS32 board in the board manager. </a:t>
            </a:r>
          </a:p>
          <a:p>
            <a:pPr marL="158750" indent="0">
              <a:buNone/>
            </a:pPr>
            <a:r>
              <a:rPr lang="en-US" sz="1100" b="1" i="0" u="none" strike="noStrike" cap="none" dirty="0">
                <a:solidFill>
                  <a:srgbClr val="000000"/>
                </a:solidFill>
                <a:effectLst/>
                <a:latin typeface="Arial"/>
                <a:ea typeface="Arial"/>
                <a:cs typeface="Arial"/>
                <a:sym typeface="Arial"/>
              </a:rPr>
              <a:t>They are particularly used for  IoT application because they integrate a WIFI and Bluetooth modules. They operate at 2.4GHz with a date transmission rate about 150Mbps. The board has several digital and analog pins, that help to make great prototype. One of the ESP32 is integrated with camera and it is used to stream and capture the image from the browser.</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Il module PWM with 16 output channel is mainly used to control LED and servo motor. For this project it used as a simple external power supply at 6V.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The ultrasound sensor and the PRI motion sensor are used as proximity sense, the first measure the distance between sensor and object the second it is used to sense the movement surrounding the environment.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With These two sensor we can simulate a object detection and localization system.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Finally we have the servo that allow us to move the robotic arm, with rotation range of 0 to 180 degree. It is used mostly for remote control and as joint for the robotic arm.</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endParaRPr lang="en-IT" dirty="0"/>
          </a:p>
        </p:txBody>
      </p:sp>
    </p:spTree>
    <p:extLst>
      <p:ext uri="{BB962C8B-B14F-4D97-AF65-F5344CB8AC3E}">
        <p14:creationId xmlns:p14="http://schemas.microsoft.com/office/powerpoint/2010/main" val="211773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1" i="0" u="none" strike="noStrike" cap="none" dirty="0">
                <a:solidFill>
                  <a:srgbClr val="000000"/>
                </a:solidFill>
                <a:effectLst/>
                <a:latin typeface="Arial"/>
                <a:ea typeface="Arial"/>
                <a:cs typeface="Arial"/>
                <a:sym typeface="Arial"/>
              </a:rPr>
              <a:t>So, </a:t>
            </a:r>
            <a:r>
              <a:rPr lang="en-US" sz="1100" b="1" i="0" u="none" strike="noStrike" cap="none" dirty="0" err="1">
                <a:solidFill>
                  <a:srgbClr val="000000"/>
                </a:solidFill>
                <a:effectLst/>
                <a:latin typeface="Arial"/>
                <a:ea typeface="Arial"/>
                <a:cs typeface="Arial"/>
                <a:sym typeface="Arial"/>
              </a:rPr>
              <a:t>thw</a:t>
            </a:r>
            <a:r>
              <a:rPr lang="en-US" sz="1100" b="1" i="0" u="none" strike="noStrike" cap="none" dirty="0">
                <a:solidFill>
                  <a:srgbClr val="000000"/>
                </a:solidFill>
                <a:effectLst/>
                <a:latin typeface="Arial"/>
                <a:ea typeface="Arial"/>
                <a:cs typeface="Arial"/>
                <a:sym typeface="Arial"/>
              </a:rPr>
              <a:t> main components used in this project are:</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The </a:t>
            </a:r>
            <a:r>
              <a:rPr lang="en-US" sz="1100" b="1" i="0" u="none" strike="noStrike" cap="none" dirty="0" err="1">
                <a:solidFill>
                  <a:srgbClr val="000000"/>
                </a:solidFill>
                <a:effectLst/>
                <a:latin typeface="Arial"/>
                <a:ea typeface="Arial"/>
                <a:cs typeface="Arial"/>
                <a:sym typeface="Arial"/>
              </a:rPr>
              <a:t>RaspberryPi</a:t>
            </a:r>
            <a:r>
              <a:rPr lang="en-US" sz="1100" b="1" i="0" u="none" strike="noStrike" cap="none" dirty="0">
                <a:solidFill>
                  <a:srgbClr val="000000"/>
                </a:solidFill>
                <a:effectLst/>
                <a:latin typeface="Arial"/>
                <a:ea typeface="Arial"/>
                <a:cs typeface="Arial"/>
                <a:sym typeface="Arial"/>
              </a:rPr>
              <a:t> that is a small computer in this project I used the one integrated with WIFI module, it support most of the I/O peripherals. The OS is Linux base and it Raspbian.</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At point two we have 3xMCU ESP32, the module can be easily programmed via Arduino IDE, after installing the EPS32 board in the board manager. </a:t>
            </a:r>
          </a:p>
          <a:p>
            <a:pPr marL="158750" indent="0">
              <a:buNone/>
            </a:pPr>
            <a:r>
              <a:rPr lang="en-US" sz="1100" b="1" i="0" u="none" strike="noStrike" cap="none" dirty="0">
                <a:solidFill>
                  <a:srgbClr val="000000"/>
                </a:solidFill>
                <a:effectLst/>
                <a:latin typeface="Arial"/>
                <a:ea typeface="Arial"/>
                <a:cs typeface="Arial"/>
                <a:sym typeface="Arial"/>
              </a:rPr>
              <a:t>They are particularly used for  IoT application because they integrate a WIFI and Bluetooth modules. They operate at 2.4GHz with a date transmission rate about 150Mbps. The board has several digital and analog pins, that help to make great prototype. One of the ESP32 is integrated with camera and it is used to stream and capture the image from the browser.</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Il module PWM with 16 output channel is mainly used to control LED and servo motor. For this project it used as a simple external power supply at 6V.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The ultrasound sensor and the PRI motion sensor are used as proximity sense, the first measure the distance between sensor and object the second it is used to sense the movement surrounding the environment.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With These two sensor we can simulate a object detection and localization system.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Finally we have the servo that allow us to move the robotic arm, with rotation range of 0 to 180 degree. It is used mostly for remote control and as joint for the robotic arm.</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endParaRPr lang="en-IT" dirty="0"/>
          </a:p>
        </p:txBody>
      </p:sp>
    </p:spTree>
    <p:extLst>
      <p:ext uri="{BB962C8B-B14F-4D97-AF65-F5344CB8AC3E}">
        <p14:creationId xmlns:p14="http://schemas.microsoft.com/office/powerpoint/2010/main" val="793479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1" i="0" u="none" strike="noStrike" cap="none" dirty="0">
                <a:solidFill>
                  <a:srgbClr val="000000"/>
                </a:solidFill>
                <a:effectLst/>
                <a:latin typeface="Arial"/>
                <a:ea typeface="Arial"/>
                <a:cs typeface="Arial"/>
                <a:sym typeface="Arial"/>
              </a:rPr>
              <a:t>So, </a:t>
            </a:r>
            <a:r>
              <a:rPr lang="en-US" sz="1100" b="1" i="0" u="none" strike="noStrike" cap="none" dirty="0" err="1">
                <a:solidFill>
                  <a:srgbClr val="000000"/>
                </a:solidFill>
                <a:effectLst/>
                <a:latin typeface="Arial"/>
                <a:ea typeface="Arial"/>
                <a:cs typeface="Arial"/>
                <a:sym typeface="Arial"/>
              </a:rPr>
              <a:t>thw</a:t>
            </a:r>
            <a:r>
              <a:rPr lang="en-US" sz="1100" b="1" i="0" u="none" strike="noStrike" cap="none" dirty="0">
                <a:solidFill>
                  <a:srgbClr val="000000"/>
                </a:solidFill>
                <a:effectLst/>
                <a:latin typeface="Arial"/>
                <a:ea typeface="Arial"/>
                <a:cs typeface="Arial"/>
                <a:sym typeface="Arial"/>
              </a:rPr>
              <a:t> main components used in this project are:</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The </a:t>
            </a:r>
            <a:r>
              <a:rPr lang="en-US" sz="1100" b="1" i="0" u="none" strike="noStrike" cap="none" dirty="0" err="1">
                <a:solidFill>
                  <a:srgbClr val="000000"/>
                </a:solidFill>
                <a:effectLst/>
                <a:latin typeface="Arial"/>
                <a:ea typeface="Arial"/>
                <a:cs typeface="Arial"/>
                <a:sym typeface="Arial"/>
              </a:rPr>
              <a:t>RaspberryPi</a:t>
            </a:r>
            <a:r>
              <a:rPr lang="en-US" sz="1100" b="1" i="0" u="none" strike="noStrike" cap="none" dirty="0">
                <a:solidFill>
                  <a:srgbClr val="000000"/>
                </a:solidFill>
                <a:effectLst/>
                <a:latin typeface="Arial"/>
                <a:ea typeface="Arial"/>
                <a:cs typeface="Arial"/>
                <a:sym typeface="Arial"/>
              </a:rPr>
              <a:t> that is a small computer in this project I used the one integrated with WIFI module, it support most of the I/O peripherals. The OS is Linux base and it Raspbian.</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At point two we have 3xMCU ESP32, the module can be easily programmed via Arduino IDE, after installing the EPS32 board in the board manager. </a:t>
            </a:r>
          </a:p>
          <a:p>
            <a:pPr marL="158750" indent="0">
              <a:buNone/>
            </a:pPr>
            <a:r>
              <a:rPr lang="en-US" sz="1100" b="1" i="0" u="none" strike="noStrike" cap="none" dirty="0">
                <a:solidFill>
                  <a:srgbClr val="000000"/>
                </a:solidFill>
                <a:effectLst/>
                <a:latin typeface="Arial"/>
                <a:ea typeface="Arial"/>
                <a:cs typeface="Arial"/>
                <a:sym typeface="Arial"/>
              </a:rPr>
              <a:t>They are particularly used for  IoT application because they integrate a WIFI and Bluetooth modules. They operate at 2.4GHz with a date transmission rate about 150Mbps. The board has several digital and analog pins, that help to make great prototype. One of the ESP32 is integrated with camera and it is used to stream and capture the image from the browser.</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Il module PWM with 16 output channel is mainly used to control LED and servo motor. For this project it used as a simple external power supply at 6V.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The ultrasound sensor and the PRI motion sensor are used as proximity sense, the first measure the distance between sensor and object the second it is used to sense the movement surrounding the environment.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With These two sensor we can simulate a object detection and localization system.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Finally we have the servo that allow us to move the robotic arm, with rotation range of 0 to 180 degree. It is used mostly for remote control and as joint for the robotic arm.</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endParaRPr lang="en-IT" dirty="0"/>
          </a:p>
        </p:txBody>
      </p:sp>
    </p:spTree>
    <p:extLst>
      <p:ext uri="{BB962C8B-B14F-4D97-AF65-F5344CB8AC3E}">
        <p14:creationId xmlns:p14="http://schemas.microsoft.com/office/powerpoint/2010/main" val="1776439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1" i="0" u="none" strike="noStrike" cap="none" dirty="0">
                <a:solidFill>
                  <a:srgbClr val="000000"/>
                </a:solidFill>
                <a:effectLst/>
                <a:latin typeface="Arial"/>
                <a:ea typeface="Arial"/>
                <a:cs typeface="Arial"/>
                <a:sym typeface="Arial"/>
              </a:rPr>
              <a:t>So, </a:t>
            </a:r>
            <a:r>
              <a:rPr lang="en-US" sz="1100" b="1" i="0" u="none" strike="noStrike" cap="none" dirty="0" err="1">
                <a:solidFill>
                  <a:srgbClr val="000000"/>
                </a:solidFill>
                <a:effectLst/>
                <a:latin typeface="Arial"/>
                <a:ea typeface="Arial"/>
                <a:cs typeface="Arial"/>
                <a:sym typeface="Arial"/>
              </a:rPr>
              <a:t>thw</a:t>
            </a:r>
            <a:r>
              <a:rPr lang="en-US" sz="1100" b="1" i="0" u="none" strike="noStrike" cap="none" dirty="0">
                <a:solidFill>
                  <a:srgbClr val="000000"/>
                </a:solidFill>
                <a:effectLst/>
                <a:latin typeface="Arial"/>
                <a:ea typeface="Arial"/>
                <a:cs typeface="Arial"/>
                <a:sym typeface="Arial"/>
              </a:rPr>
              <a:t> main components used in this project are:</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The </a:t>
            </a:r>
            <a:r>
              <a:rPr lang="en-US" sz="1100" b="1" i="0" u="none" strike="noStrike" cap="none" dirty="0" err="1">
                <a:solidFill>
                  <a:srgbClr val="000000"/>
                </a:solidFill>
                <a:effectLst/>
                <a:latin typeface="Arial"/>
                <a:ea typeface="Arial"/>
                <a:cs typeface="Arial"/>
                <a:sym typeface="Arial"/>
              </a:rPr>
              <a:t>RaspberryPi</a:t>
            </a:r>
            <a:r>
              <a:rPr lang="en-US" sz="1100" b="1" i="0" u="none" strike="noStrike" cap="none" dirty="0">
                <a:solidFill>
                  <a:srgbClr val="000000"/>
                </a:solidFill>
                <a:effectLst/>
                <a:latin typeface="Arial"/>
                <a:ea typeface="Arial"/>
                <a:cs typeface="Arial"/>
                <a:sym typeface="Arial"/>
              </a:rPr>
              <a:t> that is a small computer in this project I used the one integrated with WIFI module, it support most of the I/O peripherals. The OS is Linux base and it Raspbian.</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At point two we have 3xMCU ESP32, the module can be easily programmed via Arduino IDE, after installing the EPS32 board in the board manager. </a:t>
            </a:r>
          </a:p>
          <a:p>
            <a:pPr marL="158750" indent="0">
              <a:buNone/>
            </a:pPr>
            <a:r>
              <a:rPr lang="en-US" sz="1100" b="1" i="0" u="none" strike="noStrike" cap="none" dirty="0">
                <a:solidFill>
                  <a:srgbClr val="000000"/>
                </a:solidFill>
                <a:effectLst/>
                <a:latin typeface="Arial"/>
                <a:ea typeface="Arial"/>
                <a:cs typeface="Arial"/>
                <a:sym typeface="Arial"/>
              </a:rPr>
              <a:t>They are particularly used for  IoT application because they integrate a WIFI and Bluetooth modules. They operate at 2.4GHz with a date transmission rate about 150Mbps. The board has several digital and analog pins, that help to make great prototype. One of the ESP32 is integrated with camera and it is used to stream and capture the image from the browser.</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Il module PWM with 16 output channel is mainly used to control LED and servo motor. For this project it used as a simple external power supply at 6V.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The ultrasound sensor and the PRI motion sensor are used as proximity sense, the first measure the distance between sensor and object the second it is used to sense the movement surrounding the environment.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With These two sensor we can simulate a object detection and localization system.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Finally we have the servo that allow us to move the robotic arm, with rotation range of 0 to 180 degree. It is used mostly for remote control and as joint for the robotic arm.</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endParaRPr lang="en-IT" dirty="0"/>
          </a:p>
        </p:txBody>
      </p:sp>
    </p:spTree>
    <p:extLst>
      <p:ext uri="{BB962C8B-B14F-4D97-AF65-F5344CB8AC3E}">
        <p14:creationId xmlns:p14="http://schemas.microsoft.com/office/powerpoint/2010/main" val="1392482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1" i="0" u="none" strike="noStrike" cap="none" dirty="0">
                <a:solidFill>
                  <a:srgbClr val="000000"/>
                </a:solidFill>
                <a:effectLst/>
                <a:latin typeface="Arial"/>
                <a:ea typeface="Arial"/>
                <a:cs typeface="Arial"/>
                <a:sym typeface="Arial"/>
              </a:rPr>
              <a:t>So, </a:t>
            </a:r>
            <a:r>
              <a:rPr lang="en-US" sz="1100" b="1" i="0" u="none" strike="noStrike" cap="none" dirty="0" err="1">
                <a:solidFill>
                  <a:srgbClr val="000000"/>
                </a:solidFill>
                <a:effectLst/>
                <a:latin typeface="Arial"/>
                <a:ea typeface="Arial"/>
                <a:cs typeface="Arial"/>
                <a:sym typeface="Arial"/>
              </a:rPr>
              <a:t>thw</a:t>
            </a:r>
            <a:r>
              <a:rPr lang="en-US" sz="1100" b="1" i="0" u="none" strike="noStrike" cap="none" dirty="0">
                <a:solidFill>
                  <a:srgbClr val="000000"/>
                </a:solidFill>
                <a:effectLst/>
                <a:latin typeface="Arial"/>
                <a:ea typeface="Arial"/>
                <a:cs typeface="Arial"/>
                <a:sym typeface="Arial"/>
              </a:rPr>
              <a:t> main components used in this project are:</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The </a:t>
            </a:r>
            <a:r>
              <a:rPr lang="en-US" sz="1100" b="1" i="0" u="none" strike="noStrike" cap="none" dirty="0" err="1">
                <a:solidFill>
                  <a:srgbClr val="000000"/>
                </a:solidFill>
                <a:effectLst/>
                <a:latin typeface="Arial"/>
                <a:ea typeface="Arial"/>
                <a:cs typeface="Arial"/>
                <a:sym typeface="Arial"/>
              </a:rPr>
              <a:t>RaspberryPi</a:t>
            </a:r>
            <a:r>
              <a:rPr lang="en-US" sz="1100" b="1" i="0" u="none" strike="noStrike" cap="none" dirty="0">
                <a:solidFill>
                  <a:srgbClr val="000000"/>
                </a:solidFill>
                <a:effectLst/>
                <a:latin typeface="Arial"/>
                <a:ea typeface="Arial"/>
                <a:cs typeface="Arial"/>
                <a:sym typeface="Arial"/>
              </a:rPr>
              <a:t> that is a small computer in this project I used the one integrated with WIFI module, it support most of the I/O peripherals. The OS is Linux base and it Raspbian.</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At point two we have 3xMCU ESP32, the module can be easily programmed via Arduino IDE, after installing the EPS32 board in the board manager. </a:t>
            </a:r>
          </a:p>
          <a:p>
            <a:pPr marL="158750" indent="0">
              <a:buNone/>
            </a:pPr>
            <a:r>
              <a:rPr lang="en-US" sz="1100" b="1" i="0" u="none" strike="noStrike" cap="none" dirty="0">
                <a:solidFill>
                  <a:srgbClr val="000000"/>
                </a:solidFill>
                <a:effectLst/>
                <a:latin typeface="Arial"/>
                <a:ea typeface="Arial"/>
                <a:cs typeface="Arial"/>
                <a:sym typeface="Arial"/>
              </a:rPr>
              <a:t>They are particularly used for  IoT application because they integrate a WIFI and Bluetooth modules. They operate at 2.4GHz with a date transmission rate about 150Mbps. The board has several digital and analog pins, that help to make great prototype. One of the ESP32 is integrated with camera and it is used to stream and capture the image from the browser.</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Il module PWM with 16 output channel is mainly used to control LED and servo motor. For this project it used as a simple external power supply at 6V.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The ultrasound sensor and the PRI motion sensor are used as proximity sense, the first measure the distance between sensor and object the second it is used to sense the movement surrounding the environment.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With These two sensor we can simulate a object detection and localization system. </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Finally we have the servo that allow us to move the robotic arm, with rotation range of 0 to 180 degree. It is used mostly for remote control and as joint for the robotic arm.</a:t>
            </a:r>
            <a:endParaRPr lang="en-IT"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 </a:t>
            </a:r>
            <a:endParaRPr lang="en-IT" sz="1100" b="0" i="0" u="none" strike="noStrike" cap="none" dirty="0">
              <a:solidFill>
                <a:srgbClr val="000000"/>
              </a:solidFill>
              <a:effectLst/>
              <a:latin typeface="Arial"/>
              <a:ea typeface="Arial"/>
              <a:cs typeface="Arial"/>
              <a:sym typeface="Arial"/>
            </a:endParaRPr>
          </a:p>
          <a:p>
            <a:pPr marL="158750" indent="0">
              <a:buNone/>
            </a:pPr>
            <a:endParaRPr lang="en-IT" dirty="0"/>
          </a:p>
        </p:txBody>
      </p:sp>
    </p:spTree>
    <p:extLst>
      <p:ext uri="{BB962C8B-B14F-4D97-AF65-F5344CB8AC3E}">
        <p14:creationId xmlns:p14="http://schemas.microsoft.com/office/powerpoint/2010/main" val="2009346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gn="l">
              <a:buFont typeface="Wingdings" pitchFamily="2" charset="2"/>
              <a:buChar char="Ø"/>
            </a:pPr>
            <a:r>
              <a:rPr lang="en-GB" sz="1100" dirty="0">
                <a:solidFill>
                  <a:schemeClr val="tx1">
                    <a:lumMod val="75000"/>
                    <a:lumOff val="25000"/>
                  </a:schemeClr>
                </a:solidFill>
              </a:rPr>
              <a:t>Robot arm with three Degree of Freedom (3-DOF) with gripper</a:t>
            </a:r>
          </a:p>
          <a:p>
            <a:pPr marL="285750" indent="-285750" algn="l">
              <a:buFont typeface="Wingdings" pitchFamily="2" charset="2"/>
              <a:buChar char="Ø"/>
            </a:pPr>
            <a:r>
              <a:rPr lang="en-GB" sz="1100" dirty="0">
                <a:solidFill>
                  <a:schemeClr val="tx1">
                    <a:lumMod val="75000"/>
                    <a:lumOff val="25000"/>
                  </a:schemeClr>
                </a:solidFill>
              </a:rPr>
              <a:t>Four servo motors that represent the joints to enable the movement of the robotic arm</a:t>
            </a:r>
          </a:p>
          <a:p>
            <a:pPr marL="285750" indent="-285750" algn="l">
              <a:buFont typeface="Wingdings" pitchFamily="2" charset="2"/>
              <a:buChar char="Ø"/>
            </a:pPr>
            <a:r>
              <a:rPr lang="en-GB" sz="1100" dirty="0">
                <a:solidFill>
                  <a:schemeClr val="tx1">
                    <a:lumMod val="75000"/>
                    <a:lumOff val="25000"/>
                  </a:schemeClr>
                </a:solidFill>
              </a:rPr>
              <a:t>It produce a 180-degree rotation with a torque of 13 kg/cm and a turning rate at 0.14s/60 degree</a:t>
            </a:r>
          </a:p>
          <a:p>
            <a:pPr marL="0" indent="0" algn="l"/>
            <a:endParaRPr lang="en-GB" sz="1100" dirty="0">
              <a:solidFill>
                <a:schemeClr val="tx1">
                  <a:lumMod val="75000"/>
                  <a:lumOff val="25000"/>
                </a:schemeClr>
              </a:solidFill>
            </a:endParaRPr>
          </a:p>
        </p:txBody>
      </p:sp>
    </p:spTree>
    <p:extLst>
      <p:ext uri="{BB962C8B-B14F-4D97-AF65-F5344CB8AC3E}">
        <p14:creationId xmlns:p14="http://schemas.microsoft.com/office/powerpoint/2010/main" val="2487839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5AA2-A16D-3243-ACC4-79E630A7ABF0}"/>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IT"/>
          </a:p>
        </p:txBody>
      </p:sp>
      <p:sp>
        <p:nvSpPr>
          <p:cNvPr id="3" name="Subtitle 2">
            <a:extLst>
              <a:ext uri="{FF2B5EF4-FFF2-40B4-BE49-F238E27FC236}">
                <a16:creationId xmlns:a16="http://schemas.microsoft.com/office/drawing/2014/main" id="{A1257207-CD0B-7746-A2E1-47840D4C0A2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5266EA8B-4407-1549-B6ED-49C8D2449962}"/>
              </a:ext>
            </a:extLst>
          </p:cNvPr>
          <p:cNvSpPr>
            <a:spLocks noGrp="1"/>
          </p:cNvSpPr>
          <p:nvPr>
            <p:ph type="dt" sz="half" idx="10"/>
          </p:nvPr>
        </p:nvSpPr>
        <p:spPr/>
        <p:txBody>
          <a:bodyPr/>
          <a:lstStyle/>
          <a:p>
            <a:fld id="{4AAD347D-5ACD-4C99-B74B-A9C85AD731AF}" type="datetimeFigureOut">
              <a:rPr lang="en-US" smtClean="0"/>
              <a:t>6/27/2022</a:t>
            </a:fld>
            <a:endParaRPr lang="en-US" dirty="0"/>
          </a:p>
        </p:txBody>
      </p:sp>
      <p:sp>
        <p:nvSpPr>
          <p:cNvPr id="5" name="Footer Placeholder 4">
            <a:extLst>
              <a:ext uri="{FF2B5EF4-FFF2-40B4-BE49-F238E27FC236}">
                <a16:creationId xmlns:a16="http://schemas.microsoft.com/office/drawing/2014/main" id="{DD46F6E7-8D26-0D4C-94F1-24A98CCDD1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10077C-79F2-7249-9B95-6BDA1A6CD7BD}"/>
              </a:ext>
            </a:extLst>
          </p:cNvPr>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54464534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9B344-83D1-FA41-BC67-9C17F2942D3E}"/>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9C318612-7620-674E-ADF0-C5803618DCB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DF794C35-499F-AA4E-A678-48D2FA27DC53}"/>
              </a:ext>
            </a:extLst>
          </p:cNvPr>
          <p:cNvSpPr>
            <a:spLocks noGrp="1"/>
          </p:cNvSpPr>
          <p:nvPr>
            <p:ph type="dt" sz="half" idx="10"/>
          </p:nvPr>
        </p:nvSpPr>
        <p:spPr/>
        <p:txBody>
          <a:bodyPr/>
          <a:lstStyle/>
          <a:p>
            <a:fld id="{1409CCF8-053C-3F49-9189-156754050A08}" type="datetimeFigureOut">
              <a:rPr lang="en-IT" smtClean="0"/>
              <a:t>06/27/2022</a:t>
            </a:fld>
            <a:endParaRPr lang="en-IT"/>
          </a:p>
        </p:txBody>
      </p:sp>
      <p:sp>
        <p:nvSpPr>
          <p:cNvPr id="5" name="Footer Placeholder 4">
            <a:extLst>
              <a:ext uri="{FF2B5EF4-FFF2-40B4-BE49-F238E27FC236}">
                <a16:creationId xmlns:a16="http://schemas.microsoft.com/office/drawing/2014/main" id="{BA50FF36-47BB-D340-8055-DA4D3174B79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BFD6C3A0-6BF3-7F4E-9102-35BE70555997}"/>
              </a:ext>
            </a:extLst>
          </p:cNvPr>
          <p:cNvSpPr>
            <a:spLocks noGrp="1"/>
          </p:cNvSpPr>
          <p:nvPr>
            <p:ph type="sldNum" sz="quarter" idx="12"/>
          </p:nvPr>
        </p:nvSpPr>
        <p:spPr/>
        <p:txBody>
          <a:bodyPr/>
          <a:lstStyle/>
          <a:p>
            <a:fld id="{B6716B90-1566-1142-922A-A1B81C95C7B9}" type="slidenum">
              <a:rPr lang="en-IT" smtClean="0"/>
              <a:t>‹N›</a:t>
            </a:fld>
            <a:endParaRPr lang="en-IT"/>
          </a:p>
        </p:txBody>
      </p:sp>
    </p:spTree>
    <p:extLst>
      <p:ext uri="{BB962C8B-B14F-4D97-AF65-F5344CB8AC3E}">
        <p14:creationId xmlns:p14="http://schemas.microsoft.com/office/powerpoint/2010/main" val="282119135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7699E7-5F0D-3E49-BE1C-BB2BDCEB49E2}"/>
              </a:ext>
            </a:extLst>
          </p:cNvPr>
          <p:cNvSpPr>
            <a:spLocks noGrp="1"/>
          </p:cNvSpPr>
          <p:nvPr>
            <p:ph type="title" orient="vert"/>
          </p:nvPr>
        </p:nvSpPr>
        <p:spPr>
          <a:xfrm>
            <a:off x="6543675" y="273844"/>
            <a:ext cx="1971675" cy="4358879"/>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67A3AE5E-56C8-DB45-921F-5627E4F31D69}"/>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C4BA62D-D9C7-8449-BD43-D5189C14E993}"/>
              </a:ext>
            </a:extLst>
          </p:cNvPr>
          <p:cNvSpPr>
            <a:spLocks noGrp="1"/>
          </p:cNvSpPr>
          <p:nvPr>
            <p:ph type="dt" sz="half" idx="10"/>
          </p:nvPr>
        </p:nvSpPr>
        <p:spPr/>
        <p:txBody>
          <a:bodyPr/>
          <a:lstStyle/>
          <a:p>
            <a:fld id="{1409CCF8-053C-3F49-9189-156754050A08}" type="datetimeFigureOut">
              <a:rPr lang="en-IT" smtClean="0"/>
              <a:t>06/27/2022</a:t>
            </a:fld>
            <a:endParaRPr lang="en-IT"/>
          </a:p>
        </p:txBody>
      </p:sp>
      <p:sp>
        <p:nvSpPr>
          <p:cNvPr id="5" name="Footer Placeholder 4">
            <a:extLst>
              <a:ext uri="{FF2B5EF4-FFF2-40B4-BE49-F238E27FC236}">
                <a16:creationId xmlns:a16="http://schemas.microsoft.com/office/drawing/2014/main" id="{115B12F1-8437-EF40-A994-8439BA96B03E}"/>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3B19A8B4-0D25-2740-A28C-A54EF52F7360}"/>
              </a:ext>
            </a:extLst>
          </p:cNvPr>
          <p:cNvSpPr>
            <a:spLocks noGrp="1"/>
          </p:cNvSpPr>
          <p:nvPr>
            <p:ph type="sldNum" sz="quarter" idx="12"/>
          </p:nvPr>
        </p:nvSpPr>
        <p:spPr/>
        <p:txBody>
          <a:bodyPr/>
          <a:lstStyle/>
          <a:p>
            <a:fld id="{B6716B90-1566-1142-922A-A1B81C95C7B9}" type="slidenum">
              <a:rPr lang="en-IT" smtClean="0"/>
              <a:t>‹N›</a:t>
            </a:fld>
            <a:endParaRPr lang="en-IT"/>
          </a:p>
        </p:txBody>
      </p:sp>
    </p:spTree>
    <p:extLst>
      <p:ext uri="{BB962C8B-B14F-4D97-AF65-F5344CB8AC3E}">
        <p14:creationId xmlns:p14="http://schemas.microsoft.com/office/powerpoint/2010/main" val="273495407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304"/>
        <p:cNvGrpSpPr/>
        <p:nvPr/>
      </p:nvGrpSpPr>
      <p:grpSpPr>
        <a:xfrm>
          <a:off x="0" y="0"/>
          <a:ext cx="0" cy="0"/>
          <a:chOff x="0" y="0"/>
          <a:chExt cx="0" cy="0"/>
        </a:xfrm>
      </p:grpSpPr>
      <p:sp>
        <p:nvSpPr>
          <p:cNvPr id="7306" name="Google Shape;7306;p13"/>
          <p:cNvSpPr txBox="1">
            <a:spLocks noGrp="1"/>
          </p:cNvSpPr>
          <p:nvPr>
            <p:ph type="title" hasCustomPrompt="1"/>
          </p:nvPr>
        </p:nvSpPr>
        <p:spPr>
          <a:xfrm rot="1379">
            <a:off x="4198025" y="113065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07" name="Google Shape;7307;p13"/>
          <p:cNvSpPr txBox="1">
            <a:spLocks noGrp="1"/>
          </p:cNvSpPr>
          <p:nvPr>
            <p:ph type="title" idx="2"/>
          </p:nvPr>
        </p:nvSpPr>
        <p:spPr>
          <a:xfrm>
            <a:off x="720000" y="1196350"/>
            <a:ext cx="28497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308" name="Google Shape;7308;p13"/>
          <p:cNvSpPr txBox="1">
            <a:spLocks noGrp="1"/>
          </p:cNvSpPr>
          <p:nvPr>
            <p:ph type="subTitle" idx="1"/>
          </p:nvPr>
        </p:nvSpPr>
        <p:spPr>
          <a:xfrm>
            <a:off x="5574275" y="1158850"/>
            <a:ext cx="19191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09" name="Google Shape;7309;p13"/>
          <p:cNvSpPr txBox="1">
            <a:spLocks noGrp="1"/>
          </p:cNvSpPr>
          <p:nvPr>
            <p:ph type="title" idx="3" hasCustomPrompt="1"/>
          </p:nvPr>
        </p:nvSpPr>
        <p:spPr>
          <a:xfrm rot="1379">
            <a:off x="4198025" y="394455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10" name="Google Shape;7310;p13"/>
          <p:cNvSpPr txBox="1">
            <a:spLocks noGrp="1"/>
          </p:cNvSpPr>
          <p:nvPr>
            <p:ph type="title" idx="4"/>
          </p:nvPr>
        </p:nvSpPr>
        <p:spPr>
          <a:xfrm flipH="1">
            <a:off x="5574275" y="4010250"/>
            <a:ext cx="2849700" cy="52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11" name="Google Shape;7311;p13"/>
          <p:cNvSpPr txBox="1">
            <a:spLocks noGrp="1"/>
          </p:cNvSpPr>
          <p:nvPr>
            <p:ph type="subTitle" idx="5"/>
          </p:nvPr>
        </p:nvSpPr>
        <p:spPr>
          <a:xfrm flipH="1">
            <a:off x="1650625" y="3972750"/>
            <a:ext cx="19191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312" name="Google Shape;7312;p13"/>
          <p:cNvSpPr txBox="1">
            <a:spLocks noGrp="1"/>
          </p:cNvSpPr>
          <p:nvPr>
            <p:ph type="title" idx="6" hasCustomPrompt="1"/>
          </p:nvPr>
        </p:nvSpPr>
        <p:spPr>
          <a:xfrm rot="1379">
            <a:off x="4198025" y="338177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13" name="Google Shape;7313;p13"/>
          <p:cNvSpPr txBox="1">
            <a:spLocks noGrp="1"/>
          </p:cNvSpPr>
          <p:nvPr>
            <p:ph type="title" idx="7"/>
          </p:nvPr>
        </p:nvSpPr>
        <p:spPr>
          <a:xfrm>
            <a:off x="720000" y="3447470"/>
            <a:ext cx="28497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314" name="Google Shape;7314;p13"/>
          <p:cNvSpPr txBox="1">
            <a:spLocks noGrp="1"/>
          </p:cNvSpPr>
          <p:nvPr>
            <p:ph type="subTitle" idx="8"/>
          </p:nvPr>
        </p:nvSpPr>
        <p:spPr>
          <a:xfrm>
            <a:off x="5574275" y="3409970"/>
            <a:ext cx="19191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15" name="Google Shape;7315;p13"/>
          <p:cNvSpPr txBox="1">
            <a:spLocks noGrp="1"/>
          </p:cNvSpPr>
          <p:nvPr>
            <p:ph type="title" idx="9" hasCustomPrompt="1"/>
          </p:nvPr>
        </p:nvSpPr>
        <p:spPr>
          <a:xfrm rot="1379">
            <a:off x="4198025" y="281899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16" name="Google Shape;7316;p13"/>
          <p:cNvSpPr txBox="1">
            <a:spLocks noGrp="1"/>
          </p:cNvSpPr>
          <p:nvPr>
            <p:ph type="title" idx="13"/>
          </p:nvPr>
        </p:nvSpPr>
        <p:spPr>
          <a:xfrm flipH="1">
            <a:off x="5574275" y="2884690"/>
            <a:ext cx="2849700" cy="52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17" name="Google Shape;7317;p13"/>
          <p:cNvSpPr txBox="1">
            <a:spLocks noGrp="1"/>
          </p:cNvSpPr>
          <p:nvPr>
            <p:ph type="subTitle" idx="14"/>
          </p:nvPr>
        </p:nvSpPr>
        <p:spPr>
          <a:xfrm flipH="1">
            <a:off x="1650625" y="2847190"/>
            <a:ext cx="19191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318" name="Google Shape;7318;p13"/>
          <p:cNvSpPr txBox="1">
            <a:spLocks noGrp="1"/>
          </p:cNvSpPr>
          <p:nvPr>
            <p:ph type="title" idx="15" hasCustomPrompt="1"/>
          </p:nvPr>
        </p:nvSpPr>
        <p:spPr>
          <a:xfrm rot="1379">
            <a:off x="4198025" y="225621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19" name="Google Shape;7319;p13"/>
          <p:cNvSpPr txBox="1">
            <a:spLocks noGrp="1"/>
          </p:cNvSpPr>
          <p:nvPr>
            <p:ph type="title" idx="16"/>
          </p:nvPr>
        </p:nvSpPr>
        <p:spPr>
          <a:xfrm>
            <a:off x="720000" y="2321910"/>
            <a:ext cx="28497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320" name="Google Shape;7320;p13"/>
          <p:cNvSpPr txBox="1">
            <a:spLocks noGrp="1"/>
          </p:cNvSpPr>
          <p:nvPr>
            <p:ph type="subTitle" idx="17"/>
          </p:nvPr>
        </p:nvSpPr>
        <p:spPr>
          <a:xfrm>
            <a:off x="5574275" y="2284410"/>
            <a:ext cx="19191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21" name="Google Shape;7321;p13"/>
          <p:cNvSpPr txBox="1">
            <a:spLocks noGrp="1"/>
          </p:cNvSpPr>
          <p:nvPr>
            <p:ph type="title" idx="18" hasCustomPrompt="1"/>
          </p:nvPr>
        </p:nvSpPr>
        <p:spPr>
          <a:xfrm rot="1379">
            <a:off x="4198025" y="1693430"/>
            <a:ext cx="747900" cy="65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22" name="Google Shape;7322;p13"/>
          <p:cNvSpPr txBox="1">
            <a:spLocks noGrp="1"/>
          </p:cNvSpPr>
          <p:nvPr>
            <p:ph type="title" idx="19"/>
          </p:nvPr>
        </p:nvSpPr>
        <p:spPr>
          <a:xfrm flipH="1">
            <a:off x="5574275" y="1759130"/>
            <a:ext cx="2849700" cy="52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23" name="Google Shape;7323;p13"/>
          <p:cNvSpPr txBox="1">
            <a:spLocks noGrp="1"/>
          </p:cNvSpPr>
          <p:nvPr>
            <p:ph type="subTitle" idx="20"/>
          </p:nvPr>
        </p:nvSpPr>
        <p:spPr>
          <a:xfrm flipH="1">
            <a:off x="1650625" y="1721630"/>
            <a:ext cx="19191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324" name="Google Shape;7324;p13"/>
          <p:cNvSpPr txBox="1">
            <a:spLocks noGrp="1"/>
          </p:cNvSpPr>
          <p:nvPr>
            <p:ph type="title" idx="21"/>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58971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2058"/>
        <p:cNvGrpSpPr/>
        <p:nvPr/>
      </p:nvGrpSpPr>
      <p:grpSpPr>
        <a:xfrm>
          <a:off x="0" y="0"/>
          <a:ext cx="0" cy="0"/>
          <a:chOff x="0" y="0"/>
          <a:chExt cx="0" cy="0"/>
        </a:xfrm>
      </p:grpSpPr>
      <p:sp>
        <p:nvSpPr>
          <p:cNvPr id="12060" name="Google Shape;12060;p19"/>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2061" name="Google Shape;12061;p19"/>
          <p:cNvSpPr txBox="1">
            <a:spLocks noGrp="1"/>
          </p:cNvSpPr>
          <p:nvPr>
            <p:ph type="title" idx="2"/>
          </p:nvPr>
        </p:nvSpPr>
        <p:spPr>
          <a:xfrm>
            <a:off x="720000" y="1509213"/>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062" name="Google Shape;12062;p19"/>
          <p:cNvSpPr txBox="1">
            <a:spLocks noGrp="1"/>
          </p:cNvSpPr>
          <p:nvPr>
            <p:ph type="subTitle" idx="1"/>
          </p:nvPr>
        </p:nvSpPr>
        <p:spPr>
          <a:xfrm>
            <a:off x="7200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63" name="Google Shape;12063;p19"/>
          <p:cNvSpPr txBox="1">
            <a:spLocks noGrp="1"/>
          </p:cNvSpPr>
          <p:nvPr>
            <p:ph type="title" idx="3"/>
          </p:nvPr>
        </p:nvSpPr>
        <p:spPr>
          <a:xfrm>
            <a:off x="3403800" y="1509225"/>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064" name="Google Shape;12064;p19"/>
          <p:cNvSpPr txBox="1">
            <a:spLocks noGrp="1"/>
          </p:cNvSpPr>
          <p:nvPr>
            <p:ph type="subTitle" idx="4"/>
          </p:nvPr>
        </p:nvSpPr>
        <p:spPr>
          <a:xfrm>
            <a:off x="3403800" y="4000816"/>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65" name="Google Shape;12065;p19"/>
          <p:cNvSpPr txBox="1">
            <a:spLocks noGrp="1"/>
          </p:cNvSpPr>
          <p:nvPr>
            <p:ph type="title" idx="5"/>
          </p:nvPr>
        </p:nvSpPr>
        <p:spPr>
          <a:xfrm>
            <a:off x="6087600" y="1509213"/>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066" name="Google Shape;12066;p19"/>
          <p:cNvSpPr txBox="1">
            <a:spLocks noGrp="1"/>
          </p:cNvSpPr>
          <p:nvPr>
            <p:ph type="subTitle" idx="6"/>
          </p:nvPr>
        </p:nvSpPr>
        <p:spPr>
          <a:xfrm>
            <a:off x="60876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588460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03"/>
        <p:cNvGrpSpPr/>
        <p:nvPr/>
      </p:nvGrpSpPr>
      <p:grpSpPr>
        <a:xfrm>
          <a:off x="0" y="0"/>
          <a:ext cx="0" cy="0"/>
          <a:chOff x="0" y="0"/>
          <a:chExt cx="0" cy="0"/>
        </a:xfrm>
      </p:grpSpPr>
      <p:sp>
        <p:nvSpPr>
          <p:cNvPr id="1718" name="Google Shape;1718;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719" name="Google Shape;1719;p4"/>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05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260017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6BD6B-D84C-8543-BE23-73679192672A}"/>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46161F7D-1586-A548-BBA5-34B036E400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2FAC6FD-63A1-2941-8246-B27C22C8C4B5}"/>
              </a:ext>
            </a:extLst>
          </p:cNvPr>
          <p:cNvSpPr>
            <a:spLocks noGrp="1"/>
          </p:cNvSpPr>
          <p:nvPr>
            <p:ph type="dt" sz="half" idx="10"/>
          </p:nvPr>
        </p:nvSpPr>
        <p:spPr/>
        <p:txBody>
          <a:bodyPr/>
          <a:lstStyle/>
          <a:p>
            <a:fld id="{1409CCF8-053C-3F49-9189-156754050A08}" type="datetimeFigureOut">
              <a:rPr lang="en-IT" smtClean="0"/>
              <a:t>06/27/2022</a:t>
            </a:fld>
            <a:endParaRPr lang="en-IT"/>
          </a:p>
        </p:txBody>
      </p:sp>
      <p:sp>
        <p:nvSpPr>
          <p:cNvPr id="5" name="Footer Placeholder 4">
            <a:extLst>
              <a:ext uri="{FF2B5EF4-FFF2-40B4-BE49-F238E27FC236}">
                <a16:creationId xmlns:a16="http://schemas.microsoft.com/office/drawing/2014/main" id="{B7ED7602-4F8A-D348-81E3-9566341FAA16}"/>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33D6B3E-8D41-434D-8E7C-625639C38E86}"/>
              </a:ext>
            </a:extLst>
          </p:cNvPr>
          <p:cNvSpPr>
            <a:spLocks noGrp="1"/>
          </p:cNvSpPr>
          <p:nvPr>
            <p:ph type="sldNum" sz="quarter" idx="12"/>
          </p:nvPr>
        </p:nvSpPr>
        <p:spPr/>
        <p:txBody>
          <a:bodyPr/>
          <a:lstStyle/>
          <a:p>
            <a:fld id="{B6716B90-1566-1142-922A-A1B81C95C7B9}" type="slidenum">
              <a:rPr lang="en-IT" smtClean="0"/>
              <a:t>‹N›</a:t>
            </a:fld>
            <a:endParaRPr lang="en-IT"/>
          </a:p>
        </p:txBody>
      </p:sp>
    </p:spTree>
    <p:extLst>
      <p:ext uri="{BB962C8B-B14F-4D97-AF65-F5344CB8AC3E}">
        <p14:creationId xmlns:p14="http://schemas.microsoft.com/office/powerpoint/2010/main" val="330274595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0B47-FE09-C843-9F84-550C0A9290A5}"/>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D0B04A0E-2FE5-0C4D-A1C7-C5C9E023EE1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18FB373-6285-B743-BE86-DB6F085F5F4B}"/>
              </a:ext>
            </a:extLst>
          </p:cNvPr>
          <p:cNvSpPr>
            <a:spLocks noGrp="1"/>
          </p:cNvSpPr>
          <p:nvPr>
            <p:ph type="dt" sz="half" idx="10"/>
          </p:nvPr>
        </p:nvSpPr>
        <p:spPr/>
        <p:txBody>
          <a:bodyPr/>
          <a:lstStyle/>
          <a:p>
            <a:fld id="{1409CCF8-053C-3F49-9189-156754050A08}" type="datetimeFigureOut">
              <a:rPr lang="en-IT" smtClean="0"/>
              <a:t>06/27/2022</a:t>
            </a:fld>
            <a:endParaRPr lang="en-IT"/>
          </a:p>
        </p:txBody>
      </p:sp>
      <p:sp>
        <p:nvSpPr>
          <p:cNvPr id="5" name="Footer Placeholder 4">
            <a:extLst>
              <a:ext uri="{FF2B5EF4-FFF2-40B4-BE49-F238E27FC236}">
                <a16:creationId xmlns:a16="http://schemas.microsoft.com/office/drawing/2014/main" id="{861A9A17-67CB-8F4F-A972-82FCF49B0AB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E9AB301A-1BFF-D747-8CD3-403AC2B33924}"/>
              </a:ext>
            </a:extLst>
          </p:cNvPr>
          <p:cNvSpPr>
            <a:spLocks noGrp="1"/>
          </p:cNvSpPr>
          <p:nvPr>
            <p:ph type="sldNum" sz="quarter" idx="12"/>
          </p:nvPr>
        </p:nvSpPr>
        <p:spPr/>
        <p:txBody>
          <a:bodyPr/>
          <a:lstStyle/>
          <a:p>
            <a:fld id="{B6716B90-1566-1142-922A-A1B81C95C7B9}" type="slidenum">
              <a:rPr lang="en-IT" smtClean="0"/>
              <a:t>‹N›</a:t>
            </a:fld>
            <a:endParaRPr lang="en-IT"/>
          </a:p>
        </p:txBody>
      </p:sp>
    </p:spTree>
    <p:extLst>
      <p:ext uri="{BB962C8B-B14F-4D97-AF65-F5344CB8AC3E}">
        <p14:creationId xmlns:p14="http://schemas.microsoft.com/office/powerpoint/2010/main" val="368947984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3F0D-51A1-D545-8AA7-5FEB5529E7B7}"/>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F78B3DD7-D138-8140-BA02-45016987DFB2}"/>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D8386E3C-D8FB-564E-B2DE-9B99199D62BE}"/>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D305EB2-5A1D-3141-88CA-E945C82CD4EE}"/>
              </a:ext>
            </a:extLst>
          </p:cNvPr>
          <p:cNvSpPr>
            <a:spLocks noGrp="1"/>
          </p:cNvSpPr>
          <p:nvPr>
            <p:ph type="dt" sz="half" idx="10"/>
          </p:nvPr>
        </p:nvSpPr>
        <p:spPr/>
        <p:txBody>
          <a:bodyPr/>
          <a:lstStyle/>
          <a:p>
            <a:fld id="{1409CCF8-053C-3F49-9189-156754050A08}" type="datetimeFigureOut">
              <a:rPr lang="en-IT" smtClean="0"/>
              <a:t>06/27/2022</a:t>
            </a:fld>
            <a:endParaRPr lang="en-IT"/>
          </a:p>
        </p:txBody>
      </p:sp>
      <p:sp>
        <p:nvSpPr>
          <p:cNvPr id="6" name="Footer Placeholder 5">
            <a:extLst>
              <a:ext uri="{FF2B5EF4-FFF2-40B4-BE49-F238E27FC236}">
                <a16:creationId xmlns:a16="http://schemas.microsoft.com/office/drawing/2014/main" id="{22DFF9C3-38DC-DA48-A3D4-34B2349D3B97}"/>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67CA7D37-EA82-4549-8230-EF4F4EB57870}"/>
              </a:ext>
            </a:extLst>
          </p:cNvPr>
          <p:cNvSpPr>
            <a:spLocks noGrp="1"/>
          </p:cNvSpPr>
          <p:nvPr>
            <p:ph type="sldNum" sz="quarter" idx="12"/>
          </p:nvPr>
        </p:nvSpPr>
        <p:spPr/>
        <p:txBody>
          <a:bodyPr/>
          <a:lstStyle/>
          <a:p>
            <a:fld id="{B6716B90-1566-1142-922A-A1B81C95C7B9}" type="slidenum">
              <a:rPr lang="en-IT" smtClean="0"/>
              <a:t>‹N›</a:t>
            </a:fld>
            <a:endParaRPr lang="en-IT"/>
          </a:p>
        </p:txBody>
      </p:sp>
    </p:spTree>
    <p:extLst>
      <p:ext uri="{BB962C8B-B14F-4D97-AF65-F5344CB8AC3E}">
        <p14:creationId xmlns:p14="http://schemas.microsoft.com/office/powerpoint/2010/main" val="172954134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8C73-B4EF-DC47-A5C3-90F6AE3BE6A2}"/>
              </a:ext>
            </a:extLst>
          </p:cNvPr>
          <p:cNvSpPr>
            <a:spLocks noGrp="1"/>
          </p:cNvSpPr>
          <p:nvPr>
            <p:ph type="title"/>
          </p:nvPr>
        </p:nvSpPr>
        <p:spPr>
          <a:xfrm>
            <a:off x="629841" y="273844"/>
            <a:ext cx="7886700" cy="994172"/>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8ABC9104-2BB9-3147-99BE-BCB7778B2A8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A6B37D78-A46B-C74F-8A79-9BB469C5A37E}"/>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9216F293-DF4B-1140-A0DC-07280D4DFF5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D26410A3-992B-364E-AA71-BD876CA84B02}"/>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89D32A86-3C1B-F44C-BB85-478764011AB8}"/>
              </a:ext>
            </a:extLst>
          </p:cNvPr>
          <p:cNvSpPr>
            <a:spLocks noGrp="1"/>
          </p:cNvSpPr>
          <p:nvPr>
            <p:ph type="dt" sz="half" idx="10"/>
          </p:nvPr>
        </p:nvSpPr>
        <p:spPr/>
        <p:txBody>
          <a:bodyPr/>
          <a:lstStyle/>
          <a:p>
            <a:fld id="{1409CCF8-053C-3F49-9189-156754050A08}" type="datetimeFigureOut">
              <a:rPr lang="en-IT" smtClean="0"/>
              <a:t>06/27/2022</a:t>
            </a:fld>
            <a:endParaRPr lang="en-IT"/>
          </a:p>
        </p:txBody>
      </p:sp>
      <p:sp>
        <p:nvSpPr>
          <p:cNvPr id="8" name="Footer Placeholder 7">
            <a:extLst>
              <a:ext uri="{FF2B5EF4-FFF2-40B4-BE49-F238E27FC236}">
                <a16:creationId xmlns:a16="http://schemas.microsoft.com/office/drawing/2014/main" id="{17AFDA7B-7086-A34D-AE1E-CA516D7114D9}"/>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1E6F0942-0CAC-0247-98A6-E05FEF03F590}"/>
              </a:ext>
            </a:extLst>
          </p:cNvPr>
          <p:cNvSpPr>
            <a:spLocks noGrp="1"/>
          </p:cNvSpPr>
          <p:nvPr>
            <p:ph type="sldNum" sz="quarter" idx="12"/>
          </p:nvPr>
        </p:nvSpPr>
        <p:spPr/>
        <p:txBody>
          <a:bodyPr/>
          <a:lstStyle/>
          <a:p>
            <a:fld id="{B6716B90-1566-1142-922A-A1B81C95C7B9}" type="slidenum">
              <a:rPr lang="en-IT" smtClean="0"/>
              <a:t>‹N›</a:t>
            </a:fld>
            <a:endParaRPr lang="en-IT"/>
          </a:p>
        </p:txBody>
      </p:sp>
    </p:spTree>
    <p:extLst>
      <p:ext uri="{BB962C8B-B14F-4D97-AF65-F5344CB8AC3E}">
        <p14:creationId xmlns:p14="http://schemas.microsoft.com/office/powerpoint/2010/main" val="21162350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DAE9-46FA-BD4E-AA05-CE9FA91613EF}"/>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F69ABDBC-4A7C-984E-9AEE-BBBF65EA82AE}"/>
              </a:ext>
            </a:extLst>
          </p:cNvPr>
          <p:cNvSpPr>
            <a:spLocks noGrp="1"/>
          </p:cNvSpPr>
          <p:nvPr>
            <p:ph type="dt" sz="half" idx="10"/>
          </p:nvPr>
        </p:nvSpPr>
        <p:spPr/>
        <p:txBody>
          <a:bodyPr/>
          <a:lstStyle/>
          <a:p>
            <a:fld id="{1409CCF8-053C-3F49-9189-156754050A08}" type="datetimeFigureOut">
              <a:rPr lang="en-IT" smtClean="0"/>
              <a:t>06/27/2022</a:t>
            </a:fld>
            <a:endParaRPr lang="en-IT"/>
          </a:p>
        </p:txBody>
      </p:sp>
      <p:sp>
        <p:nvSpPr>
          <p:cNvPr id="4" name="Footer Placeholder 3">
            <a:extLst>
              <a:ext uri="{FF2B5EF4-FFF2-40B4-BE49-F238E27FC236}">
                <a16:creationId xmlns:a16="http://schemas.microsoft.com/office/drawing/2014/main" id="{4EDFA2EE-272F-C248-AEE1-C37AD0A00A15}"/>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00924FAD-22D1-4142-910F-A492BEB98CCF}"/>
              </a:ext>
            </a:extLst>
          </p:cNvPr>
          <p:cNvSpPr>
            <a:spLocks noGrp="1"/>
          </p:cNvSpPr>
          <p:nvPr>
            <p:ph type="sldNum" sz="quarter" idx="12"/>
          </p:nvPr>
        </p:nvSpPr>
        <p:spPr/>
        <p:txBody>
          <a:bodyPr/>
          <a:lstStyle/>
          <a:p>
            <a:fld id="{B6716B90-1566-1142-922A-A1B81C95C7B9}" type="slidenum">
              <a:rPr lang="en-IT" smtClean="0"/>
              <a:t>‹N›</a:t>
            </a:fld>
            <a:endParaRPr lang="en-IT"/>
          </a:p>
        </p:txBody>
      </p:sp>
    </p:spTree>
    <p:extLst>
      <p:ext uri="{BB962C8B-B14F-4D97-AF65-F5344CB8AC3E}">
        <p14:creationId xmlns:p14="http://schemas.microsoft.com/office/powerpoint/2010/main" val="12770790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DA20D5-A73D-A64F-81B2-82625D2B90CB}"/>
              </a:ext>
            </a:extLst>
          </p:cNvPr>
          <p:cNvSpPr>
            <a:spLocks noGrp="1"/>
          </p:cNvSpPr>
          <p:nvPr>
            <p:ph type="dt" sz="half" idx="10"/>
          </p:nvPr>
        </p:nvSpPr>
        <p:spPr/>
        <p:txBody>
          <a:bodyPr/>
          <a:lstStyle/>
          <a:p>
            <a:fld id="{1409CCF8-053C-3F49-9189-156754050A08}" type="datetimeFigureOut">
              <a:rPr lang="en-IT" smtClean="0"/>
              <a:t>06/27/2022</a:t>
            </a:fld>
            <a:endParaRPr lang="en-IT"/>
          </a:p>
        </p:txBody>
      </p:sp>
      <p:sp>
        <p:nvSpPr>
          <p:cNvPr id="3" name="Footer Placeholder 2">
            <a:extLst>
              <a:ext uri="{FF2B5EF4-FFF2-40B4-BE49-F238E27FC236}">
                <a16:creationId xmlns:a16="http://schemas.microsoft.com/office/drawing/2014/main" id="{71A1241E-62C3-FF47-85C6-617BDB0B909D}"/>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6FFA9B7F-55E0-5D42-8468-093FEA88AF2F}"/>
              </a:ext>
            </a:extLst>
          </p:cNvPr>
          <p:cNvSpPr>
            <a:spLocks noGrp="1"/>
          </p:cNvSpPr>
          <p:nvPr>
            <p:ph type="sldNum" sz="quarter" idx="12"/>
          </p:nvPr>
        </p:nvSpPr>
        <p:spPr/>
        <p:txBody>
          <a:bodyPr/>
          <a:lstStyle/>
          <a:p>
            <a:fld id="{B6716B90-1566-1142-922A-A1B81C95C7B9}" type="slidenum">
              <a:rPr lang="en-IT" smtClean="0"/>
              <a:t>‹N›</a:t>
            </a:fld>
            <a:endParaRPr lang="en-IT"/>
          </a:p>
        </p:txBody>
      </p:sp>
    </p:spTree>
    <p:extLst>
      <p:ext uri="{BB962C8B-B14F-4D97-AF65-F5344CB8AC3E}">
        <p14:creationId xmlns:p14="http://schemas.microsoft.com/office/powerpoint/2010/main" val="166455754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A0F6-9E7A-1548-8FBB-CEC2A5FC79E8}"/>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3BDE25E4-3AC2-9C4D-8BAD-4D0FE3996BA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08F9802E-5A5C-FA4C-AB65-033DDD96FD7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101FFA6F-ED5D-8A46-91AA-2ED91FFA2D28}"/>
              </a:ext>
            </a:extLst>
          </p:cNvPr>
          <p:cNvSpPr>
            <a:spLocks noGrp="1"/>
          </p:cNvSpPr>
          <p:nvPr>
            <p:ph type="dt" sz="half" idx="10"/>
          </p:nvPr>
        </p:nvSpPr>
        <p:spPr/>
        <p:txBody>
          <a:bodyPr/>
          <a:lstStyle/>
          <a:p>
            <a:fld id="{1409CCF8-053C-3F49-9189-156754050A08}" type="datetimeFigureOut">
              <a:rPr lang="en-IT" smtClean="0"/>
              <a:t>06/27/2022</a:t>
            </a:fld>
            <a:endParaRPr lang="en-IT"/>
          </a:p>
        </p:txBody>
      </p:sp>
      <p:sp>
        <p:nvSpPr>
          <p:cNvPr id="6" name="Footer Placeholder 5">
            <a:extLst>
              <a:ext uri="{FF2B5EF4-FFF2-40B4-BE49-F238E27FC236}">
                <a16:creationId xmlns:a16="http://schemas.microsoft.com/office/drawing/2014/main" id="{6D9C705D-1E59-F74C-B816-B04B93C7361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A3B7BB2-FAAF-9145-A38C-22042EBD8189}"/>
              </a:ext>
            </a:extLst>
          </p:cNvPr>
          <p:cNvSpPr>
            <a:spLocks noGrp="1"/>
          </p:cNvSpPr>
          <p:nvPr>
            <p:ph type="sldNum" sz="quarter" idx="12"/>
          </p:nvPr>
        </p:nvSpPr>
        <p:spPr/>
        <p:txBody>
          <a:bodyPr/>
          <a:lstStyle/>
          <a:p>
            <a:fld id="{B6716B90-1566-1142-922A-A1B81C95C7B9}" type="slidenum">
              <a:rPr lang="en-IT" smtClean="0"/>
              <a:t>‹N›</a:t>
            </a:fld>
            <a:endParaRPr lang="en-IT"/>
          </a:p>
        </p:txBody>
      </p:sp>
    </p:spTree>
    <p:extLst>
      <p:ext uri="{BB962C8B-B14F-4D97-AF65-F5344CB8AC3E}">
        <p14:creationId xmlns:p14="http://schemas.microsoft.com/office/powerpoint/2010/main" val="33340631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0F75-3834-BA48-AD0C-3DE070CD17FA}"/>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AB41CFB9-6E0B-944D-9F0A-55712631645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T"/>
          </a:p>
        </p:txBody>
      </p:sp>
      <p:sp>
        <p:nvSpPr>
          <p:cNvPr id="4" name="Text Placeholder 3">
            <a:extLst>
              <a:ext uri="{FF2B5EF4-FFF2-40B4-BE49-F238E27FC236}">
                <a16:creationId xmlns:a16="http://schemas.microsoft.com/office/drawing/2014/main" id="{DEE14152-99D4-8C46-BBFC-293B09B944B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997D526-8644-2F4E-8D65-94A2BEEF51EB}"/>
              </a:ext>
            </a:extLst>
          </p:cNvPr>
          <p:cNvSpPr>
            <a:spLocks noGrp="1"/>
          </p:cNvSpPr>
          <p:nvPr>
            <p:ph type="dt" sz="half" idx="10"/>
          </p:nvPr>
        </p:nvSpPr>
        <p:spPr/>
        <p:txBody>
          <a:bodyPr/>
          <a:lstStyle/>
          <a:p>
            <a:fld id="{1409CCF8-053C-3F49-9189-156754050A08}" type="datetimeFigureOut">
              <a:rPr lang="en-IT" smtClean="0"/>
              <a:t>06/27/2022</a:t>
            </a:fld>
            <a:endParaRPr lang="en-IT"/>
          </a:p>
        </p:txBody>
      </p:sp>
      <p:sp>
        <p:nvSpPr>
          <p:cNvPr id="6" name="Footer Placeholder 5">
            <a:extLst>
              <a:ext uri="{FF2B5EF4-FFF2-40B4-BE49-F238E27FC236}">
                <a16:creationId xmlns:a16="http://schemas.microsoft.com/office/drawing/2014/main" id="{CEA53DFD-584A-5A4D-B837-AB2625A7B1D3}"/>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676A0AB2-875A-3C45-804B-5BE4434B9947}"/>
              </a:ext>
            </a:extLst>
          </p:cNvPr>
          <p:cNvSpPr>
            <a:spLocks noGrp="1"/>
          </p:cNvSpPr>
          <p:nvPr>
            <p:ph type="sldNum" sz="quarter" idx="12"/>
          </p:nvPr>
        </p:nvSpPr>
        <p:spPr/>
        <p:txBody>
          <a:bodyPr/>
          <a:lstStyle/>
          <a:p>
            <a:fld id="{B6716B90-1566-1142-922A-A1B81C95C7B9}" type="slidenum">
              <a:rPr lang="en-IT" smtClean="0"/>
              <a:t>‹N›</a:t>
            </a:fld>
            <a:endParaRPr lang="en-IT"/>
          </a:p>
        </p:txBody>
      </p:sp>
    </p:spTree>
    <p:extLst>
      <p:ext uri="{BB962C8B-B14F-4D97-AF65-F5344CB8AC3E}">
        <p14:creationId xmlns:p14="http://schemas.microsoft.com/office/powerpoint/2010/main" val="389179849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50000"/>
              </a:schemeClr>
            </a:gs>
          </a:gsLst>
          <a:lin ang="2698631"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93E2BD-3D8D-0A45-AAEE-D1F38F5B1EF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7C3B637C-A425-CA42-BCDC-5656CA8396E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20906210-350F-284B-B9E3-11D2CAFC83B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409CCF8-053C-3F49-9189-156754050A08}" type="datetimeFigureOut">
              <a:rPr lang="en-IT" smtClean="0"/>
              <a:t>06/27/2022</a:t>
            </a:fld>
            <a:endParaRPr lang="en-IT"/>
          </a:p>
        </p:txBody>
      </p:sp>
      <p:sp>
        <p:nvSpPr>
          <p:cNvPr id="5" name="Footer Placeholder 4">
            <a:extLst>
              <a:ext uri="{FF2B5EF4-FFF2-40B4-BE49-F238E27FC236}">
                <a16:creationId xmlns:a16="http://schemas.microsoft.com/office/drawing/2014/main" id="{7C30453E-D054-EA41-866C-15B0E04AF64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0F9D2882-7BD5-E244-8708-B10451D6E59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716B90-1566-1142-922A-A1B81C95C7B9}" type="slidenum">
              <a:rPr lang="en-IT" smtClean="0"/>
              <a:t>‹N›</a:t>
            </a:fld>
            <a:endParaRPr lang="en-IT"/>
          </a:p>
        </p:txBody>
      </p:sp>
    </p:spTree>
    <p:extLst>
      <p:ext uri="{BB962C8B-B14F-4D97-AF65-F5344CB8AC3E}">
        <p14:creationId xmlns:p14="http://schemas.microsoft.com/office/powerpoint/2010/main" val="3829530266"/>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 id="2147484203" r:id="rId13"/>
    <p:sldLayoutId id="2147484205"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3.png"/><Relationship Id="rId12" Type="http://schemas.microsoft.com/office/2007/relationships/hdphoto" Target="../media/hdphoto2.wdp"/><Relationship Id="rId2" Type="http://schemas.openxmlformats.org/officeDocument/2006/relationships/notesSlide" Target="../notesSlides/notesSlide10.xml"/><Relationship Id="rId16" Type="http://schemas.microsoft.com/office/2007/relationships/hdphoto" Target="../media/hdphoto4.wdp"/><Relationship Id="rId1" Type="http://schemas.openxmlformats.org/officeDocument/2006/relationships/slideLayout" Target="../slideLayouts/slideLayout1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5.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tiff"/><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34.tiff"/><Relationship Id="rId13" Type="http://schemas.openxmlformats.org/officeDocument/2006/relationships/image" Target="../media/image17.png"/><Relationship Id="rId3" Type="http://schemas.openxmlformats.org/officeDocument/2006/relationships/image" Target="../media/image32.tiff"/><Relationship Id="rId7" Type="http://schemas.openxmlformats.org/officeDocument/2006/relationships/image" Target="../media/image11.png"/><Relationship Id="rId12" Type="http://schemas.microsoft.com/office/2007/relationships/hdphoto" Target="../media/hdphoto4.wdp"/><Relationship Id="rId2" Type="http://schemas.openxmlformats.org/officeDocument/2006/relationships/notesSlide" Target="../notesSlides/notesSlide17.xml"/><Relationship Id="rId16" Type="http://schemas.microsoft.com/office/2007/relationships/hdphoto" Target="../media/hdphoto3.wdp"/><Relationship Id="rId1" Type="http://schemas.openxmlformats.org/officeDocument/2006/relationships/slideLayout" Target="../slideLayouts/slideLayout14.xml"/><Relationship Id="rId6" Type="http://schemas.openxmlformats.org/officeDocument/2006/relationships/image" Target="../media/image12.png"/><Relationship Id="rId11" Type="http://schemas.openxmlformats.org/officeDocument/2006/relationships/image" Target="../media/image5.png"/><Relationship Id="rId5" Type="http://schemas.microsoft.com/office/2007/relationships/hdphoto" Target="../media/hdphoto7.wdp"/><Relationship Id="rId15" Type="http://schemas.openxmlformats.org/officeDocument/2006/relationships/image" Target="../media/image4.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35.png"/><Relationship Id="rId14"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3.png"/><Relationship Id="rId3" Type="http://schemas.openxmlformats.org/officeDocument/2006/relationships/image" Target="../media/image32.tiff"/><Relationship Id="rId7" Type="http://schemas.openxmlformats.org/officeDocument/2006/relationships/image" Target="../media/image35.png"/><Relationship Id="rId12" Type="http://schemas.microsoft.com/office/2007/relationships/hdphoto" Target="../media/hdphoto2.wdp"/><Relationship Id="rId2" Type="http://schemas.openxmlformats.org/officeDocument/2006/relationships/notesSlide" Target="../notesSlides/notesSlide18.xml"/><Relationship Id="rId16" Type="http://schemas.microsoft.com/office/2007/relationships/hdphoto" Target="../media/hdphoto3.wdp"/><Relationship Id="rId1" Type="http://schemas.openxmlformats.org/officeDocument/2006/relationships/slideLayout" Target="../slideLayouts/slideLayout14.xml"/><Relationship Id="rId6" Type="http://schemas.openxmlformats.org/officeDocument/2006/relationships/image" Target="../media/image34.tiff"/><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4.png"/><Relationship Id="rId10" Type="http://schemas.microsoft.com/office/2007/relationships/hdphoto" Target="../media/hdphoto4.wdp"/><Relationship Id="rId4" Type="http://schemas.openxmlformats.org/officeDocument/2006/relationships/image" Target="../media/image12.png"/><Relationship Id="rId9" Type="http://schemas.openxmlformats.org/officeDocument/2006/relationships/image" Target="../media/image5.png"/><Relationship Id="rId14" Type="http://schemas.microsoft.com/office/2007/relationships/hdphoto" Target="../media/hdphoto7.wdp"/></Relationships>
</file>

<file path=ppt/slides/_rels/slide22.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7.wdp"/><Relationship Id="rId3" Type="http://schemas.openxmlformats.org/officeDocument/2006/relationships/image" Target="../media/image32.tiff"/><Relationship Id="rId7" Type="http://schemas.openxmlformats.org/officeDocument/2006/relationships/image" Target="../media/image5.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4.tiff"/><Relationship Id="rId11" Type="http://schemas.openxmlformats.org/officeDocument/2006/relationships/image" Target="../media/image37.png"/><Relationship Id="rId5" Type="http://schemas.openxmlformats.org/officeDocument/2006/relationships/image" Target="../media/image11.png"/><Relationship Id="rId15" Type="http://schemas.microsoft.com/office/2007/relationships/hdphoto" Target="../media/hdphoto3.wdp"/><Relationship Id="rId10" Type="http://schemas.microsoft.com/office/2007/relationships/hdphoto" Target="../media/hdphoto2.wdp"/><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32.tiff"/><Relationship Id="rId7"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1.png"/><Relationship Id="rId11" Type="http://schemas.openxmlformats.org/officeDocument/2006/relationships/image" Target="../media/image36.png"/><Relationship Id="rId5" Type="http://schemas.openxmlformats.org/officeDocument/2006/relationships/image" Target="../media/image12.png"/><Relationship Id="rId10"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video" Target="NULL" TargetMode="External"/><Relationship Id="rId7"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1.xml"/><Relationship Id="rId5" Type="http://schemas.openxmlformats.org/officeDocument/2006/relationships/slideLayout" Target="../slideLayouts/slideLayout14.xml"/><Relationship Id="rId4" Type="http://schemas.microsoft.com/office/2007/relationships/media" Target="../media/media2.mp4"/></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t="-15000" b="-15000"/>
          </a:stretch>
        </a:blipFill>
        <a:effectLst/>
      </p:bgPr>
    </p:bg>
    <p:spTree>
      <p:nvGrpSpPr>
        <p:cNvPr id="1" name="Shape 20227"/>
        <p:cNvGrpSpPr/>
        <p:nvPr/>
      </p:nvGrpSpPr>
      <p:grpSpPr>
        <a:xfrm>
          <a:off x="0" y="0"/>
          <a:ext cx="0" cy="0"/>
          <a:chOff x="0" y="0"/>
          <a:chExt cx="0" cy="0"/>
        </a:xfrm>
      </p:grpSpPr>
      <p:sp>
        <p:nvSpPr>
          <p:cNvPr id="20229" name="Google Shape;20229;p35"/>
          <p:cNvSpPr txBox="1">
            <a:spLocks noGrp="1"/>
          </p:cNvSpPr>
          <p:nvPr>
            <p:ph type="ctrTitle"/>
          </p:nvPr>
        </p:nvSpPr>
        <p:spPr>
          <a:xfrm>
            <a:off x="1078692" y="1870900"/>
            <a:ext cx="6517482" cy="10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rPr>
              <a:t>A practical approach of </a:t>
            </a:r>
            <a:r>
              <a:rPr lang="en" dirty="0" err="1">
                <a:solidFill>
                  <a:schemeClr val="accent1"/>
                </a:solidFill>
              </a:rPr>
              <a:t>IoRT</a:t>
            </a:r>
            <a:endParaRPr dirty="0"/>
          </a:p>
        </p:txBody>
      </p:sp>
      <p:sp>
        <p:nvSpPr>
          <p:cNvPr id="6" name="Google Shape;20290;p39">
            <a:extLst>
              <a:ext uri="{FF2B5EF4-FFF2-40B4-BE49-F238E27FC236}">
                <a16:creationId xmlns:a16="http://schemas.microsoft.com/office/drawing/2014/main" id="{84555DB9-BBBC-D543-B551-8AEC54514D29}"/>
              </a:ext>
            </a:extLst>
          </p:cNvPr>
          <p:cNvSpPr txBox="1">
            <a:spLocks noGrp="1"/>
          </p:cNvSpPr>
          <p:nvPr>
            <p:ph type="subTitle" idx="1"/>
          </p:nvPr>
        </p:nvSpPr>
        <p:spPr>
          <a:xfrm>
            <a:off x="4806568" y="3752810"/>
            <a:ext cx="4337432" cy="139069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tx1">
                    <a:lumMod val="75000"/>
                    <a:lumOff val="25000"/>
                  </a:schemeClr>
                </a:solidFill>
              </a:rPr>
              <a:t>Presented by</a:t>
            </a:r>
          </a:p>
          <a:p>
            <a:pPr marL="0" lvl="0" indent="0" algn="r" rtl="0">
              <a:spcBef>
                <a:spcPts val="0"/>
              </a:spcBef>
              <a:spcAft>
                <a:spcPts val="0"/>
              </a:spcAft>
              <a:buNone/>
            </a:pPr>
            <a:r>
              <a:rPr lang="en" dirty="0">
                <a:solidFill>
                  <a:schemeClr val="tx1">
                    <a:lumMod val="75000"/>
                    <a:lumOff val="25000"/>
                  </a:schemeClr>
                </a:solidFill>
              </a:rPr>
              <a:t>Gerardo Martino</a:t>
            </a:r>
          </a:p>
          <a:p>
            <a:pPr marL="0" lvl="0" indent="0" algn="r" rtl="0">
              <a:spcBef>
                <a:spcPts val="0"/>
              </a:spcBef>
              <a:spcAft>
                <a:spcPts val="0"/>
              </a:spcAft>
              <a:buNone/>
            </a:pPr>
            <a:r>
              <a:rPr lang="en" dirty="0">
                <a:solidFill>
                  <a:schemeClr val="tx1">
                    <a:lumMod val="75000"/>
                    <a:lumOff val="25000"/>
                  </a:schemeClr>
                </a:solidFill>
              </a:rPr>
              <a:t>Silvio Di Martino</a:t>
            </a:r>
          </a:p>
          <a:p>
            <a:pPr marL="0" lvl="0" indent="0" algn="r" rtl="0">
              <a:spcBef>
                <a:spcPts val="0"/>
              </a:spcBef>
              <a:spcAft>
                <a:spcPts val="0"/>
              </a:spcAft>
              <a:buNone/>
            </a:pPr>
            <a:r>
              <a:rPr lang="en" dirty="0">
                <a:solidFill>
                  <a:schemeClr val="tx1">
                    <a:lumMod val="75000"/>
                    <a:lumOff val="25000"/>
                  </a:schemeClr>
                </a:solidFill>
              </a:rPr>
              <a:t>Computer Science – Internet of Things</a:t>
            </a:r>
          </a:p>
          <a:p>
            <a:pPr marL="0" lvl="0" indent="0" algn="r" rtl="0">
              <a:spcBef>
                <a:spcPts val="0"/>
              </a:spcBef>
              <a:spcAft>
                <a:spcPts val="0"/>
              </a:spcAft>
              <a:buNone/>
            </a:pPr>
            <a:endParaRPr dirty="0"/>
          </a:p>
        </p:txBody>
      </p:sp>
      <p:sp>
        <p:nvSpPr>
          <p:cNvPr id="1681" name="TextBox 1680">
            <a:extLst>
              <a:ext uri="{FF2B5EF4-FFF2-40B4-BE49-F238E27FC236}">
                <a16:creationId xmlns:a16="http://schemas.microsoft.com/office/drawing/2014/main" id="{BAA08C55-ED33-7841-8E0D-0E5587AAED7B}"/>
              </a:ext>
            </a:extLst>
          </p:cNvPr>
          <p:cNvSpPr txBox="1"/>
          <p:nvPr/>
        </p:nvSpPr>
        <p:spPr>
          <a:xfrm>
            <a:off x="3965874" y="3314700"/>
            <a:ext cx="1212252" cy="369332"/>
          </a:xfrm>
          <a:prstGeom prst="rect">
            <a:avLst/>
          </a:prstGeom>
          <a:noFill/>
        </p:spPr>
        <p:txBody>
          <a:bodyPr wrap="square">
            <a:spAutoFit/>
          </a:bodyPr>
          <a:lstStyle/>
          <a:p>
            <a:r>
              <a:rPr lang="en" dirty="0">
                <a:solidFill>
                  <a:schemeClr val="tx1">
                    <a:lumMod val="75000"/>
                    <a:lumOff val="25000"/>
                  </a:schemeClr>
                </a:solidFill>
              </a:rPr>
              <a:t>Lab of IoT</a:t>
            </a:r>
            <a:endParaRPr lang="en-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3181;p61">
            <a:extLst>
              <a:ext uri="{FF2B5EF4-FFF2-40B4-BE49-F238E27FC236}">
                <a16:creationId xmlns:a16="http://schemas.microsoft.com/office/drawing/2014/main" id="{C9149F6C-A840-D041-98FB-BC51A3C4E6EB}"/>
              </a:ext>
            </a:extLst>
          </p:cNvPr>
          <p:cNvSpPr txBox="1">
            <a:spLocks/>
          </p:cNvSpPr>
          <p:nvPr/>
        </p:nvSpPr>
        <p:spPr>
          <a:xfrm>
            <a:off x="720000" y="144000"/>
            <a:ext cx="7704000"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pPr algn="ctr"/>
            <a:r>
              <a:rPr lang="en-GB" dirty="0">
                <a:solidFill>
                  <a:schemeClr val="tx1">
                    <a:lumMod val="75000"/>
                    <a:lumOff val="25000"/>
                  </a:schemeClr>
                </a:solidFill>
              </a:rPr>
              <a:t>Hardware Connection</a:t>
            </a:r>
          </a:p>
        </p:txBody>
      </p:sp>
      <p:grpSp>
        <p:nvGrpSpPr>
          <p:cNvPr id="22" name="Group 21">
            <a:extLst>
              <a:ext uri="{FF2B5EF4-FFF2-40B4-BE49-F238E27FC236}">
                <a16:creationId xmlns:a16="http://schemas.microsoft.com/office/drawing/2014/main" id="{9B048C0B-E1D4-5D41-BDC6-D273BBD5F889}"/>
              </a:ext>
            </a:extLst>
          </p:cNvPr>
          <p:cNvGrpSpPr/>
          <p:nvPr/>
        </p:nvGrpSpPr>
        <p:grpSpPr>
          <a:xfrm>
            <a:off x="365260" y="645054"/>
            <a:ext cx="1846698" cy="2895060"/>
            <a:chOff x="4177681" y="2056686"/>
            <a:chExt cx="1316339" cy="1715214"/>
          </a:xfrm>
        </p:grpSpPr>
        <p:sp>
          <p:nvSpPr>
            <p:cNvPr id="16" name="Google Shape;21175;p56">
              <a:extLst>
                <a:ext uri="{FF2B5EF4-FFF2-40B4-BE49-F238E27FC236}">
                  <a16:creationId xmlns:a16="http://schemas.microsoft.com/office/drawing/2014/main" id="{C82D09A9-B9E3-3A4F-B0B5-D79DCFA3F01A}"/>
                </a:ext>
              </a:extLst>
            </p:cNvPr>
            <p:cNvSpPr/>
            <p:nvPr/>
          </p:nvSpPr>
          <p:spPr>
            <a:xfrm>
              <a:off x="4177681" y="2293619"/>
              <a:ext cx="1316339" cy="1478281"/>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787DCB8D-F6F1-1843-81C3-F5D3635DE348}"/>
                </a:ext>
              </a:extLst>
            </p:cNvPr>
            <p:cNvSpPr txBox="1"/>
            <p:nvPr/>
          </p:nvSpPr>
          <p:spPr>
            <a:xfrm>
              <a:off x="4292305" y="2056686"/>
              <a:ext cx="1091813" cy="250903"/>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Conveyor belt </a:t>
              </a:r>
            </a:p>
          </p:txBody>
        </p:sp>
      </p:grpSp>
      <p:grpSp>
        <p:nvGrpSpPr>
          <p:cNvPr id="21" name="Group 20">
            <a:extLst>
              <a:ext uri="{FF2B5EF4-FFF2-40B4-BE49-F238E27FC236}">
                <a16:creationId xmlns:a16="http://schemas.microsoft.com/office/drawing/2014/main" id="{AB460986-D0A4-3C40-A07F-AB022728045A}"/>
              </a:ext>
            </a:extLst>
          </p:cNvPr>
          <p:cNvGrpSpPr/>
          <p:nvPr/>
        </p:nvGrpSpPr>
        <p:grpSpPr>
          <a:xfrm>
            <a:off x="6301740" y="960017"/>
            <a:ext cx="2584356" cy="3487823"/>
            <a:chOff x="6263375" y="2017641"/>
            <a:chExt cx="2584356" cy="2363257"/>
          </a:xfrm>
        </p:grpSpPr>
        <p:sp>
          <p:nvSpPr>
            <p:cNvPr id="15" name="Google Shape;21175;p56">
              <a:extLst>
                <a:ext uri="{FF2B5EF4-FFF2-40B4-BE49-F238E27FC236}">
                  <a16:creationId xmlns:a16="http://schemas.microsoft.com/office/drawing/2014/main" id="{742E4D30-B609-AD42-BFC6-CE9ECAFD4C9A}"/>
                </a:ext>
              </a:extLst>
            </p:cNvPr>
            <p:cNvSpPr/>
            <p:nvPr/>
          </p:nvSpPr>
          <p:spPr>
            <a:xfrm>
              <a:off x="6263375" y="2293619"/>
              <a:ext cx="2584356" cy="2087279"/>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TextBox 18">
              <a:extLst>
                <a:ext uri="{FF2B5EF4-FFF2-40B4-BE49-F238E27FC236}">
                  <a16:creationId xmlns:a16="http://schemas.microsoft.com/office/drawing/2014/main" id="{5AA12657-6C61-F946-AF26-D048D82CD843}"/>
                </a:ext>
              </a:extLst>
            </p:cNvPr>
            <p:cNvSpPr txBox="1"/>
            <p:nvPr/>
          </p:nvSpPr>
          <p:spPr>
            <a:xfrm>
              <a:off x="6855602" y="2017641"/>
              <a:ext cx="1198737"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Smart car</a:t>
              </a:r>
            </a:p>
          </p:txBody>
        </p:sp>
      </p:grpSp>
      <p:grpSp>
        <p:nvGrpSpPr>
          <p:cNvPr id="2" name="Gruppo 1">
            <a:extLst>
              <a:ext uri="{FF2B5EF4-FFF2-40B4-BE49-F238E27FC236}">
                <a16:creationId xmlns:a16="http://schemas.microsoft.com/office/drawing/2014/main" id="{5CB7F1B4-93DA-9502-3769-B79B60861016}"/>
              </a:ext>
            </a:extLst>
          </p:cNvPr>
          <p:cNvGrpSpPr/>
          <p:nvPr/>
        </p:nvGrpSpPr>
        <p:grpSpPr>
          <a:xfrm>
            <a:off x="2406585" y="848059"/>
            <a:ext cx="3745172" cy="3599782"/>
            <a:chOff x="296269" y="1109377"/>
            <a:chExt cx="3745172" cy="3599782"/>
          </a:xfrm>
        </p:grpSpPr>
        <p:sp>
          <p:nvSpPr>
            <p:cNvPr id="14" name="Google Shape;21175;p56">
              <a:extLst>
                <a:ext uri="{FF2B5EF4-FFF2-40B4-BE49-F238E27FC236}">
                  <a16:creationId xmlns:a16="http://schemas.microsoft.com/office/drawing/2014/main" id="{F4EACC9E-86BC-B74F-8EAD-8D4DA002D2E9}"/>
                </a:ext>
              </a:extLst>
            </p:cNvPr>
            <p:cNvSpPr/>
            <p:nvPr/>
          </p:nvSpPr>
          <p:spPr>
            <a:xfrm>
              <a:off x="296269" y="1376806"/>
              <a:ext cx="3745172" cy="3332353"/>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EA670792-F41C-5149-97B2-0AEEF0D0AB44}"/>
                </a:ext>
              </a:extLst>
            </p:cNvPr>
            <p:cNvSpPr txBox="1"/>
            <p:nvPr/>
          </p:nvSpPr>
          <p:spPr>
            <a:xfrm>
              <a:off x="1503721" y="1109377"/>
              <a:ext cx="1219541"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Robot Arm Node </a:t>
              </a:r>
            </a:p>
          </p:txBody>
        </p:sp>
        <p:sp>
          <p:nvSpPr>
            <p:cNvPr id="3" name="Rectangle 2">
              <a:extLst>
                <a:ext uri="{FF2B5EF4-FFF2-40B4-BE49-F238E27FC236}">
                  <a16:creationId xmlns:a16="http://schemas.microsoft.com/office/drawing/2014/main" id="{961B5EB0-AB96-AC4C-B9E1-F9612543A288}"/>
                </a:ext>
              </a:extLst>
            </p:cNvPr>
            <p:cNvSpPr/>
            <p:nvPr/>
          </p:nvSpPr>
          <p:spPr>
            <a:xfrm>
              <a:off x="520701" y="2695575"/>
              <a:ext cx="563062" cy="550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3" name="TextBox 22">
              <a:extLst>
                <a:ext uri="{FF2B5EF4-FFF2-40B4-BE49-F238E27FC236}">
                  <a16:creationId xmlns:a16="http://schemas.microsoft.com/office/drawing/2014/main" id="{02C96159-8CCD-134A-BC79-2280A74568DB}"/>
                </a:ext>
              </a:extLst>
            </p:cNvPr>
            <p:cNvSpPr txBox="1"/>
            <p:nvPr/>
          </p:nvSpPr>
          <p:spPr>
            <a:xfrm>
              <a:off x="489635" y="2660142"/>
              <a:ext cx="723215" cy="153888"/>
            </a:xfrm>
            <a:prstGeom prst="rect">
              <a:avLst/>
            </a:prstGeom>
            <a:noFill/>
          </p:spPr>
          <p:txBody>
            <a:bodyPr wrap="square">
              <a:spAutoFit/>
            </a:bodyPr>
            <a:lstStyle/>
            <a:p>
              <a:r>
                <a:rPr lang="en-GB" sz="400" dirty="0">
                  <a:solidFill>
                    <a:schemeClr val="tx1">
                      <a:lumMod val="75000"/>
                      <a:lumOff val="25000"/>
                    </a:schemeClr>
                  </a:solidFill>
                </a:rPr>
                <a:t>Servo motor 4 - Gripper</a:t>
              </a:r>
              <a:endParaRPr lang="en-IT" sz="400" dirty="0"/>
            </a:p>
          </p:txBody>
        </p:sp>
      </p:grpSp>
      <p:pic>
        <p:nvPicPr>
          <p:cNvPr id="13" name="Immagine 12">
            <a:extLst>
              <a:ext uri="{FF2B5EF4-FFF2-40B4-BE49-F238E27FC236}">
                <a16:creationId xmlns:a16="http://schemas.microsoft.com/office/drawing/2014/main" id="{F735D8CC-2399-EF1A-4956-9F3A7C90794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500" l="7955" r="89906">
                        <a14:foregroundMark x1="45254" y1="18200" x2="42914" y2="17000"/>
                        <a14:foregroundMark x1="35361" y1="25450" x2="38369" y2="42650"/>
                        <a14:foregroundMark x1="32219" y1="40600" x2="32219" y2="40600"/>
                        <a14:foregroundMark x1="28676" y1="37600" x2="28810" y2="47400"/>
                        <a14:foregroundMark x1="28810" y1="47400" x2="40842" y2="43800"/>
                        <a14:foregroundMark x1="40842" y1="43800" x2="39505" y2="33650"/>
                        <a14:foregroundMark x1="39505" y1="33650" x2="33623" y2="40700"/>
                        <a14:foregroundMark x1="25468" y1="40450" x2="21725" y2="30550"/>
                        <a14:foregroundMark x1="21725" y1="30550" x2="28075" y2="30950"/>
                        <a14:foregroundMark x1="30615" y1="49300" x2="30615" y2="49300"/>
                        <a14:foregroundMark x1="28476" y1="48850" x2="28476" y2="48850"/>
                        <a14:foregroundMark x1="36163" y1="48850" x2="36163" y2="48850"/>
                        <a14:foregroundMark x1="20922" y1="54650" x2="47660" y2="58150"/>
                        <a14:foregroundMark x1="47660" y1="58150" x2="44652" y2="67950"/>
                        <a14:foregroundMark x1="44652" y1="67950" x2="28877" y2="69250"/>
                        <a14:foregroundMark x1="28877" y1="69250" x2="19987" y2="61950"/>
                        <a14:foregroundMark x1="19987" y1="61950" x2="36297" y2="59700"/>
                        <a14:foregroundMark x1="36297" y1="59700" x2="40909" y2="65600"/>
                        <a14:foregroundMark x1="20521" y1="58350" x2="20521" y2="58350"/>
                        <a14:foregroundMark x1="20120" y1="58950" x2="20120" y2="58950"/>
                        <a14:foregroundMark x1="18717" y1="67250" x2="18717" y2="67250"/>
                        <a14:foregroundMark x1="19519" y1="55250" x2="19519" y2="55250"/>
                        <a14:foregroundMark x1="18516" y1="64600" x2="18516" y2="64600"/>
                        <a14:foregroundMark x1="14171" y1="62650" x2="14171" y2="62650"/>
                        <a14:foregroundMark x1="10428" y1="64150" x2="10428" y2="64150"/>
                        <a14:foregroundMark x1="8021" y1="69000" x2="8021" y2="69000"/>
                        <a14:foregroundMark x1="43917" y1="89450" x2="43917" y2="89450"/>
                        <a14:foregroundMark x1="45655" y1="90500" x2="45655" y2="90500"/>
                        <a14:foregroundMark x1="87901" y1="13000" x2="87901" y2="13000"/>
                        <a14:foregroundMark x1="40307" y1="90350" x2="40307" y2="90350"/>
                        <a14:foregroundMark x1="16176" y1="82050" x2="13369" y2="79550"/>
                        <a14:foregroundMark x1="11631" y1="77600" x2="8422" y2="73000"/>
                      </a14:backgroundRemoval>
                    </a14:imgEffect>
                  </a14:imgLayer>
                </a14:imgProps>
              </a:ext>
            </a:extLst>
          </a:blip>
          <a:stretch>
            <a:fillRect/>
          </a:stretch>
        </p:blipFill>
        <p:spPr>
          <a:xfrm rot="-360000">
            <a:off x="226502" y="950212"/>
            <a:ext cx="1921969" cy="2569478"/>
          </a:xfrm>
          <a:prstGeom prst="rect">
            <a:avLst/>
          </a:prstGeom>
        </p:spPr>
      </p:pic>
      <p:pic>
        <p:nvPicPr>
          <p:cNvPr id="25" name="Immagine 24" descr="Immagine che contiene testo, interni, elettronico, proiettore&#10;&#10;Descrizione generata automaticamente">
            <a:extLst>
              <a:ext uri="{FF2B5EF4-FFF2-40B4-BE49-F238E27FC236}">
                <a16:creationId xmlns:a16="http://schemas.microsoft.com/office/drawing/2014/main" id="{C6E083D4-0009-3252-F156-55165E6567E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00" b="96000" l="9960" r="89840">
                        <a14:foregroundMark x1="35294" y1="9450" x2="73596" y2="7000"/>
                        <a14:foregroundMark x1="73596" y1="7000" x2="77072" y2="22300"/>
                        <a14:foregroundMark x1="39505" y1="92250" x2="39505" y2="92250"/>
                        <a14:foregroundMark x1="44452" y1="96000" x2="44452" y2="96000"/>
                      </a14:backgroundRemoval>
                    </a14:imgEffect>
                  </a14:imgLayer>
                </a14:imgProps>
              </a:ext>
            </a:extLst>
          </a:blip>
          <a:stretch>
            <a:fillRect/>
          </a:stretch>
        </p:blipFill>
        <p:spPr>
          <a:xfrm rot="120000">
            <a:off x="6390959" y="1379647"/>
            <a:ext cx="2334041" cy="3120375"/>
          </a:xfrm>
          <a:prstGeom prst="rect">
            <a:avLst/>
          </a:prstGeom>
        </p:spPr>
      </p:pic>
      <p:pic>
        <p:nvPicPr>
          <p:cNvPr id="29" name="Immagine 28">
            <a:extLst>
              <a:ext uri="{FF2B5EF4-FFF2-40B4-BE49-F238E27FC236}">
                <a16:creationId xmlns:a16="http://schemas.microsoft.com/office/drawing/2014/main" id="{14B67FA6-AD56-9DA8-170D-07B6DF94783F}"/>
              </a:ext>
            </a:extLst>
          </p:cNvPr>
          <p:cNvPicPr>
            <a:picLocks noChangeAspect="1"/>
          </p:cNvPicPr>
          <p:nvPr/>
        </p:nvPicPr>
        <p:blipFill>
          <a:blip r:embed="rId7"/>
          <a:stretch>
            <a:fillRect/>
          </a:stretch>
        </p:blipFill>
        <p:spPr>
          <a:xfrm>
            <a:off x="2631017" y="2234951"/>
            <a:ext cx="3312387" cy="2101296"/>
          </a:xfrm>
          <a:prstGeom prst="rect">
            <a:avLst/>
          </a:prstGeom>
        </p:spPr>
      </p:pic>
      <p:pic>
        <p:nvPicPr>
          <p:cNvPr id="31" name="Immagine 30" descr="Immagine che contiene microscopio&#10;&#10;Descrizione generata automaticamente">
            <a:extLst>
              <a:ext uri="{FF2B5EF4-FFF2-40B4-BE49-F238E27FC236}">
                <a16:creationId xmlns:a16="http://schemas.microsoft.com/office/drawing/2014/main" id="{E33E5ADA-2724-3D8D-29BD-3429179A74C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60143" y1="46286" x2="61286" y2="35143"/>
                        <a14:foregroundMark x1="61286" y1="35143" x2="63000" y2="31143"/>
                        <a14:foregroundMark x1="64714" y1="36571" x2="77143" y2="38571"/>
                        <a14:foregroundMark x1="66429" y1="32571" x2="78000" y2="32286"/>
                        <a14:foregroundMark x1="78000" y1="32286" x2="82714" y2="32714"/>
                        <a14:foregroundMark x1="67714" y1="30857" x2="88000" y2="32714"/>
                        <a14:foregroundMark x1="88000" y1="32714" x2="88571" y2="32857"/>
                        <a14:foregroundMark x1="68286" y1="29429" x2="76000" y2="30000"/>
                        <a14:foregroundMark x1="78857" y1="40000" x2="81714" y2="40000"/>
                      </a14:backgroundRemoval>
                    </a14:imgEffect>
                  </a14:imgLayer>
                </a14:imgProps>
              </a:ext>
            </a:extLst>
          </a:blip>
          <a:stretch>
            <a:fillRect/>
          </a:stretch>
        </p:blipFill>
        <p:spPr>
          <a:xfrm>
            <a:off x="2198121" y="848058"/>
            <a:ext cx="2452255" cy="2452255"/>
          </a:xfrm>
          <a:prstGeom prst="rect">
            <a:avLst/>
          </a:prstGeom>
        </p:spPr>
      </p:pic>
    </p:spTree>
    <p:extLst>
      <p:ext uri="{BB962C8B-B14F-4D97-AF65-F5344CB8AC3E}">
        <p14:creationId xmlns:p14="http://schemas.microsoft.com/office/powerpoint/2010/main" val="460520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0279;p38">
            <a:extLst>
              <a:ext uri="{FF2B5EF4-FFF2-40B4-BE49-F238E27FC236}">
                <a16:creationId xmlns:a16="http://schemas.microsoft.com/office/drawing/2014/main" id="{8CCC4DC6-F768-C446-90A2-AA82446B183C}"/>
              </a:ext>
            </a:extLst>
          </p:cNvPr>
          <p:cNvSpPr/>
          <p:nvPr/>
        </p:nvSpPr>
        <p:spPr>
          <a:xfrm>
            <a:off x="3638225" y="730583"/>
            <a:ext cx="1867500" cy="1867200"/>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40;p37">
            <a:extLst>
              <a:ext uri="{FF2B5EF4-FFF2-40B4-BE49-F238E27FC236}">
                <a16:creationId xmlns:a16="http://schemas.microsoft.com/office/drawing/2014/main" id="{3A2169D3-367B-B04B-8E22-2A40911443CA}"/>
              </a:ext>
            </a:extLst>
          </p:cNvPr>
          <p:cNvSpPr txBox="1">
            <a:spLocks/>
          </p:cNvSpPr>
          <p:nvPr/>
        </p:nvSpPr>
        <p:spPr>
          <a:xfrm rot="1379">
            <a:off x="3881046" y="1005105"/>
            <a:ext cx="1381858" cy="658800"/>
          </a:xfrm>
          <a:prstGeom prst="rect">
            <a:avLst/>
          </a:prstGeom>
          <a:noFill/>
          <a:ln>
            <a:noFill/>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3000"/>
              <a:buNone/>
              <a:defRPr sz="3000" kern="1200">
                <a:solidFill>
                  <a:schemeClr val="accent1"/>
                </a:solidFill>
                <a:latin typeface="+mj-lt"/>
                <a:ea typeface="+mj-ea"/>
                <a:cs typeface="+mj-c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GB" sz="9600" dirty="0"/>
              <a:t>III.</a:t>
            </a:r>
          </a:p>
        </p:txBody>
      </p:sp>
      <p:sp>
        <p:nvSpPr>
          <p:cNvPr id="37" name="Google Shape;20280;p38">
            <a:extLst>
              <a:ext uri="{FF2B5EF4-FFF2-40B4-BE49-F238E27FC236}">
                <a16:creationId xmlns:a16="http://schemas.microsoft.com/office/drawing/2014/main" id="{11095FF1-9914-E147-973D-933A6463A3FB}"/>
              </a:ext>
            </a:extLst>
          </p:cNvPr>
          <p:cNvSpPr txBox="1">
            <a:spLocks noGrp="1"/>
          </p:cNvSpPr>
          <p:nvPr>
            <p:ph type="title"/>
          </p:nvPr>
        </p:nvSpPr>
        <p:spPr>
          <a:xfrm>
            <a:off x="1061150" y="2966100"/>
            <a:ext cx="7021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tx1">
                    <a:lumMod val="75000"/>
                    <a:lumOff val="25000"/>
                  </a:schemeClr>
                </a:solidFill>
              </a:rPr>
              <a:t>ARCHITECTURE</a:t>
            </a:r>
            <a:endParaRPr sz="4000" dirty="0">
              <a:solidFill>
                <a:schemeClr val="accent1"/>
              </a:solidFill>
            </a:endParaRPr>
          </a:p>
        </p:txBody>
      </p:sp>
      <p:cxnSp>
        <p:nvCxnSpPr>
          <p:cNvPr id="38" name="Google Shape;20283;p38">
            <a:extLst>
              <a:ext uri="{FF2B5EF4-FFF2-40B4-BE49-F238E27FC236}">
                <a16:creationId xmlns:a16="http://schemas.microsoft.com/office/drawing/2014/main" id="{674B6017-8663-D74F-AB13-D487A7A3F911}"/>
              </a:ext>
            </a:extLst>
          </p:cNvPr>
          <p:cNvCxnSpPr>
            <a:endCxn id="37" idx="0"/>
          </p:cNvCxnSpPr>
          <p:nvPr/>
        </p:nvCxnSpPr>
        <p:spPr>
          <a:xfrm>
            <a:off x="4571975" y="2597783"/>
            <a:ext cx="0" cy="368400"/>
          </a:xfrm>
          <a:prstGeom prst="straightConnector1">
            <a:avLst/>
          </a:prstGeom>
          <a:noFill/>
          <a:ln w="9525" cap="flat" cmpd="sng">
            <a:solidFill>
              <a:schemeClr val="accent1"/>
            </a:solidFill>
            <a:prstDash val="solid"/>
            <a:round/>
            <a:headEnd type="none" w="med" len="med"/>
            <a:tailEnd type="diamond" w="med" len="med"/>
          </a:ln>
        </p:spPr>
      </p:cxnSp>
    </p:spTree>
    <p:extLst>
      <p:ext uri="{BB962C8B-B14F-4D97-AF65-F5344CB8AC3E}">
        <p14:creationId xmlns:p14="http://schemas.microsoft.com/office/powerpoint/2010/main" val="3577236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C6F5DF4D-A417-3046-A9FD-F8E72F85A5D9}"/>
              </a:ext>
            </a:extLst>
          </p:cNvPr>
          <p:cNvGrpSpPr>
            <a:grpSpLocks noChangeAspect="1"/>
          </p:cNvGrpSpPr>
          <p:nvPr/>
        </p:nvGrpSpPr>
        <p:grpSpPr>
          <a:xfrm>
            <a:off x="3913033" y="1719712"/>
            <a:ext cx="1649077" cy="658770"/>
            <a:chOff x="845077" y="2409018"/>
            <a:chExt cx="2362309" cy="943690"/>
          </a:xfrm>
        </p:grpSpPr>
        <p:grpSp>
          <p:nvGrpSpPr>
            <p:cNvPr id="29" name="Group 28">
              <a:extLst>
                <a:ext uri="{FF2B5EF4-FFF2-40B4-BE49-F238E27FC236}">
                  <a16:creationId xmlns:a16="http://schemas.microsoft.com/office/drawing/2014/main" id="{280BF883-2382-BA49-AADF-1B12BEA75307}"/>
                </a:ext>
              </a:extLst>
            </p:cNvPr>
            <p:cNvGrpSpPr/>
            <p:nvPr/>
          </p:nvGrpSpPr>
          <p:grpSpPr>
            <a:xfrm>
              <a:off x="845077" y="2409018"/>
              <a:ext cx="2362309" cy="943690"/>
              <a:chOff x="1595790" y="3852127"/>
              <a:chExt cx="2362309" cy="943690"/>
            </a:xfrm>
          </p:grpSpPr>
          <p:pic>
            <p:nvPicPr>
              <p:cNvPr id="21" name="Picture 20">
                <a:extLst>
                  <a:ext uri="{FF2B5EF4-FFF2-40B4-BE49-F238E27FC236}">
                    <a16:creationId xmlns:a16="http://schemas.microsoft.com/office/drawing/2014/main" id="{250CD3A9-A35C-534A-BB03-E6DEC0EEF062}"/>
                  </a:ext>
                </a:extLst>
              </p:cNvPr>
              <p:cNvPicPr preferRelativeResize="0">
                <a:picLocks noChangeAspect="1"/>
              </p:cNvPicPr>
              <p:nvPr/>
            </p:nvPicPr>
            <p:blipFill>
              <a:blip r:embed="rId3"/>
              <a:stretch>
                <a:fillRect/>
              </a:stretch>
            </p:blipFill>
            <p:spPr>
              <a:xfrm>
                <a:off x="1595790" y="3852127"/>
                <a:ext cx="2362308" cy="943690"/>
              </a:xfrm>
              <a:prstGeom prst="rect">
                <a:avLst/>
              </a:prstGeom>
              <a:effectLst>
                <a:outerShdw blurRad="152400" dist="50800" dir="5400000" algn="ctr" rotWithShape="0">
                  <a:srgbClr val="000000">
                    <a:alpha val="43137"/>
                  </a:srgbClr>
                </a:outerShdw>
              </a:effectLst>
            </p:spPr>
          </p:pic>
          <p:pic>
            <p:nvPicPr>
              <p:cNvPr id="28" name="Picture 27">
                <a:extLst>
                  <a:ext uri="{FF2B5EF4-FFF2-40B4-BE49-F238E27FC236}">
                    <a16:creationId xmlns:a16="http://schemas.microsoft.com/office/drawing/2014/main" id="{7259728A-D372-5640-8EE0-C33E7BA500ED}"/>
                  </a:ext>
                </a:extLst>
              </p:cNvPr>
              <p:cNvPicPr>
                <a:picLocks noChangeAspect="1"/>
              </p:cNvPicPr>
              <p:nvPr/>
            </p:nvPicPr>
            <p:blipFill>
              <a:blip r:embed="rId4"/>
              <a:stretch>
                <a:fillRect/>
              </a:stretch>
            </p:blipFill>
            <p:spPr>
              <a:xfrm>
                <a:off x="3624886" y="4493553"/>
                <a:ext cx="333213" cy="302264"/>
              </a:xfrm>
              <a:prstGeom prst="rect">
                <a:avLst/>
              </a:prstGeom>
            </p:spPr>
          </p:pic>
        </p:grpSp>
        <p:pic>
          <p:nvPicPr>
            <p:cNvPr id="13" name="Picture 12">
              <a:extLst>
                <a:ext uri="{FF2B5EF4-FFF2-40B4-BE49-F238E27FC236}">
                  <a16:creationId xmlns:a16="http://schemas.microsoft.com/office/drawing/2014/main" id="{483DDA2D-A7DE-8842-90F6-0FCAB80B459A}"/>
                </a:ext>
              </a:extLst>
            </p:cNvPr>
            <p:cNvPicPr>
              <a:picLocks noChangeAspect="1"/>
            </p:cNvPicPr>
            <p:nvPr/>
          </p:nvPicPr>
          <p:blipFill>
            <a:blip r:embed="rId5"/>
            <a:stretch>
              <a:fillRect/>
            </a:stretch>
          </p:blipFill>
          <p:spPr>
            <a:xfrm>
              <a:off x="2883076" y="2409018"/>
              <a:ext cx="324309" cy="243232"/>
            </a:xfrm>
            <a:prstGeom prst="rect">
              <a:avLst/>
            </a:prstGeom>
          </p:spPr>
        </p:pic>
      </p:grpSp>
      <p:sp>
        <p:nvSpPr>
          <p:cNvPr id="36" name="TextBox 35">
            <a:extLst>
              <a:ext uri="{FF2B5EF4-FFF2-40B4-BE49-F238E27FC236}">
                <a16:creationId xmlns:a16="http://schemas.microsoft.com/office/drawing/2014/main" id="{936E6885-BCB0-9F42-BD89-C812412D49AF}"/>
              </a:ext>
            </a:extLst>
          </p:cNvPr>
          <p:cNvSpPr txBox="1"/>
          <p:nvPr/>
        </p:nvSpPr>
        <p:spPr>
          <a:xfrm>
            <a:off x="3567944" y="1285195"/>
            <a:ext cx="2298411" cy="323422"/>
          </a:xfrm>
          <a:prstGeom prst="rect">
            <a:avLst/>
          </a:prstGeom>
          <a:noFill/>
        </p:spPr>
        <p:txBody>
          <a:bodyPr wrap="square">
            <a:spAutoFit/>
          </a:bodyPr>
          <a:lstStyle/>
          <a:p>
            <a:pPr marL="0" lvl="0" indent="0" algn="l" rtl="0">
              <a:lnSpc>
                <a:spcPct val="115000"/>
              </a:lnSpc>
              <a:spcBef>
                <a:spcPts val="0"/>
              </a:spcBef>
              <a:spcAft>
                <a:spcPts val="0"/>
              </a:spcAft>
              <a:buNone/>
            </a:pPr>
            <a:r>
              <a:rPr lang="en-GB" sz="1400" b="1" dirty="0" err="1">
                <a:solidFill>
                  <a:schemeClr val="accent1"/>
                </a:solidFill>
                <a:latin typeface="Oxanium"/>
                <a:ea typeface="Oxanium"/>
                <a:cs typeface="Oxanium"/>
                <a:sym typeface="Oxanium"/>
              </a:rPr>
              <a:t>NodeRed</a:t>
            </a:r>
            <a:r>
              <a:rPr lang="en-GB" sz="1400" b="1" dirty="0">
                <a:solidFill>
                  <a:schemeClr val="accent1"/>
                </a:solidFill>
                <a:latin typeface="Oxanium"/>
                <a:ea typeface="Oxanium"/>
                <a:cs typeface="Oxanium"/>
                <a:sym typeface="Oxanium"/>
              </a:rPr>
              <a:t> &amp; MQTT broker</a:t>
            </a:r>
          </a:p>
        </p:txBody>
      </p:sp>
      <p:sp>
        <p:nvSpPr>
          <p:cNvPr id="37" name="TextBox 36">
            <a:extLst>
              <a:ext uri="{FF2B5EF4-FFF2-40B4-BE49-F238E27FC236}">
                <a16:creationId xmlns:a16="http://schemas.microsoft.com/office/drawing/2014/main" id="{C0598C79-A0BF-A14F-B5BA-D831C83CEF4C}"/>
              </a:ext>
            </a:extLst>
          </p:cNvPr>
          <p:cNvSpPr txBox="1"/>
          <p:nvPr/>
        </p:nvSpPr>
        <p:spPr>
          <a:xfrm>
            <a:off x="4096052" y="2467088"/>
            <a:ext cx="1341601" cy="323422"/>
          </a:xfrm>
          <a:prstGeom prst="rect">
            <a:avLst/>
          </a:prstGeom>
          <a:noFill/>
        </p:spPr>
        <p:txBody>
          <a:bodyPr wrap="square">
            <a:spAutoFit/>
          </a:bodyPr>
          <a:lstStyle/>
          <a:p>
            <a:pPr marL="0" lvl="0" indent="0" algn="ctr" rtl="0">
              <a:lnSpc>
                <a:spcPct val="115000"/>
              </a:lnSpc>
              <a:spcBef>
                <a:spcPts val="0"/>
              </a:spcBef>
              <a:spcAft>
                <a:spcPts val="0"/>
              </a:spcAft>
              <a:buNone/>
            </a:pPr>
            <a:r>
              <a:rPr lang="en-GB" sz="1400" b="1" dirty="0">
                <a:solidFill>
                  <a:schemeClr val="accent1"/>
                </a:solidFill>
                <a:latin typeface="Oxanium"/>
                <a:ea typeface="Oxanium"/>
                <a:cs typeface="Oxanium"/>
                <a:sym typeface="Oxanium"/>
              </a:rPr>
              <a:t>Topics</a:t>
            </a:r>
          </a:p>
        </p:txBody>
      </p:sp>
      <p:sp>
        <p:nvSpPr>
          <p:cNvPr id="46" name="Google Shape;21175;p56">
            <a:extLst>
              <a:ext uri="{FF2B5EF4-FFF2-40B4-BE49-F238E27FC236}">
                <a16:creationId xmlns:a16="http://schemas.microsoft.com/office/drawing/2014/main" id="{46CAD28A-6A52-D743-89D0-7E2505361231}"/>
              </a:ext>
            </a:extLst>
          </p:cNvPr>
          <p:cNvSpPr/>
          <p:nvPr/>
        </p:nvSpPr>
        <p:spPr>
          <a:xfrm>
            <a:off x="3494814" y="1626617"/>
            <a:ext cx="2516578" cy="3026771"/>
          </a:xfrm>
          <a:prstGeom prst="snip2DiagRect">
            <a:avLst>
              <a:gd name="adj1" fmla="val 0"/>
              <a:gd name="adj2" fmla="val 6900"/>
            </a:avLst>
          </a:prstGeom>
          <a:noFill/>
          <a:ln w="28575" cap="flat" cmpd="sng">
            <a:solidFill>
              <a:srgbClr val="4472C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175;p56">
            <a:extLst>
              <a:ext uri="{FF2B5EF4-FFF2-40B4-BE49-F238E27FC236}">
                <a16:creationId xmlns:a16="http://schemas.microsoft.com/office/drawing/2014/main" id="{CF41E2CB-8E83-FD46-9D2A-E3EBA27D2413}"/>
              </a:ext>
            </a:extLst>
          </p:cNvPr>
          <p:cNvSpPr/>
          <p:nvPr/>
        </p:nvSpPr>
        <p:spPr>
          <a:xfrm>
            <a:off x="3572300" y="3058098"/>
            <a:ext cx="1153624" cy="241782"/>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3181;p61">
            <a:extLst>
              <a:ext uri="{FF2B5EF4-FFF2-40B4-BE49-F238E27FC236}">
                <a16:creationId xmlns:a16="http://schemas.microsoft.com/office/drawing/2014/main" id="{D745AC58-C538-8F4A-ADA1-4043018B3E9E}"/>
              </a:ext>
            </a:extLst>
          </p:cNvPr>
          <p:cNvSpPr txBox="1">
            <a:spLocks noGrp="1"/>
          </p:cNvSpPr>
          <p:nvPr>
            <p:ph type="title"/>
          </p:nvPr>
        </p:nvSpPr>
        <p:spPr>
          <a:xfrm>
            <a:off x="-819356" y="482618"/>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75000"/>
                    <a:lumOff val="25000"/>
                  </a:schemeClr>
                </a:solidFill>
              </a:rPr>
              <a:t>Architecture</a:t>
            </a:r>
            <a:endParaRPr dirty="0">
              <a:solidFill>
                <a:schemeClr val="tx1">
                  <a:lumMod val="75000"/>
                  <a:lumOff val="25000"/>
                </a:schemeClr>
              </a:solidFill>
            </a:endParaRPr>
          </a:p>
        </p:txBody>
      </p:sp>
      <p:grpSp>
        <p:nvGrpSpPr>
          <p:cNvPr id="111" name="Group 110">
            <a:extLst>
              <a:ext uri="{FF2B5EF4-FFF2-40B4-BE49-F238E27FC236}">
                <a16:creationId xmlns:a16="http://schemas.microsoft.com/office/drawing/2014/main" id="{ED8A877A-C447-D641-80B2-7A1541A243DA}"/>
              </a:ext>
            </a:extLst>
          </p:cNvPr>
          <p:cNvGrpSpPr/>
          <p:nvPr/>
        </p:nvGrpSpPr>
        <p:grpSpPr>
          <a:xfrm>
            <a:off x="6888799" y="1112442"/>
            <a:ext cx="1164519" cy="1178915"/>
            <a:chOff x="6680042" y="1979357"/>
            <a:chExt cx="1164519" cy="1178915"/>
          </a:xfrm>
        </p:grpSpPr>
        <p:pic>
          <p:nvPicPr>
            <p:cNvPr id="20" name="Picture 19">
              <a:extLst>
                <a:ext uri="{FF2B5EF4-FFF2-40B4-BE49-F238E27FC236}">
                  <a16:creationId xmlns:a16="http://schemas.microsoft.com/office/drawing/2014/main" id="{BB67C3F8-83D9-6545-ADEB-C2DA7E719B1A}"/>
                </a:ext>
              </a:extLst>
            </p:cNvPr>
            <p:cNvPicPr>
              <a:picLocks noChangeAspect="1"/>
            </p:cNvPicPr>
            <p:nvPr/>
          </p:nvPicPr>
          <p:blipFill>
            <a:blip r:embed="rId5"/>
            <a:stretch>
              <a:fillRect/>
            </a:stretch>
          </p:blipFill>
          <p:spPr>
            <a:xfrm>
              <a:off x="6931653" y="2310566"/>
              <a:ext cx="262736" cy="183370"/>
            </a:xfrm>
            <a:prstGeom prst="rect">
              <a:avLst/>
            </a:prstGeom>
          </p:spPr>
        </p:pic>
        <p:sp>
          <p:nvSpPr>
            <p:cNvPr id="63" name="Google Shape;21175;p56">
              <a:extLst>
                <a:ext uri="{FF2B5EF4-FFF2-40B4-BE49-F238E27FC236}">
                  <a16:creationId xmlns:a16="http://schemas.microsoft.com/office/drawing/2014/main" id="{44272C22-9286-D349-B46F-B18E9BE3A153}"/>
                </a:ext>
              </a:extLst>
            </p:cNvPr>
            <p:cNvSpPr/>
            <p:nvPr/>
          </p:nvSpPr>
          <p:spPr>
            <a:xfrm>
              <a:off x="6680042" y="2243088"/>
              <a:ext cx="1164519" cy="915184"/>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TextBox 63">
              <a:extLst>
                <a:ext uri="{FF2B5EF4-FFF2-40B4-BE49-F238E27FC236}">
                  <a16:creationId xmlns:a16="http://schemas.microsoft.com/office/drawing/2014/main" id="{21FD736E-AE61-294D-B2B2-A586FD674BF3}"/>
                </a:ext>
              </a:extLst>
            </p:cNvPr>
            <p:cNvSpPr txBox="1"/>
            <p:nvPr/>
          </p:nvSpPr>
          <p:spPr>
            <a:xfrm>
              <a:off x="6723321" y="1979357"/>
              <a:ext cx="1091813"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Conveyor belt</a:t>
              </a:r>
            </a:p>
          </p:txBody>
        </p:sp>
      </p:grpSp>
      <p:sp>
        <p:nvSpPr>
          <p:cNvPr id="77" name="Google Shape;21181;p56">
            <a:extLst>
              <a:ext uri="{FF2B5EF4-FFF2-40B4-BE49-F238E27FC236}">
                <a16:creationId xmlns:a16="http://schemas.microsoft.com/office/drawing/2014/main" id="{70AA1CBB-5D2D-DE49-BC39-672CA2E987EE}"/>
              </a:ext>
            </a:extLst>
          </p:cNvPr>
          <p:cNvSpPr txBox="1"/>
          <p:nvPr/>
        </p:nvSpPr>
        <p:spPr>
          <a:xfrm>
            <a:off x="4800797" y="3038012"/>
            <a:ext cx="1154559" cy="2317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solidFill>
                  <a:schemeClr val="dk2"/>
                </a:solidFill>
                <a:latin typeface="Abel"/>
                <a:ea typeface="Abel"/>
                <a:cs typeface="Abel"/>
                <a:sym typeface="Abel"/>
              </a:rPr>
              <a:t>robotics/</a:t>
            </a:r>
            <a:r>
              <a:rPr lang="en-GB" sz="900" b="1" dirty="0" err="1">
                <a:solidFill>
                  <a:schemeClr val="dk2"/>
                </a:solidFill>
                <a:latin typeface="Abel"/>
                <a:ea typeface="Abel"/>
                <a:cs typeface="Abel"/>
                <a:sym typeface="Abel"/>
              </a:rPr>
              <a:t>shoulderArm</a:t>
            </a:r>
            <a:endParaRPr sz="900" b="1" dirty="0">
              <a:solidFill>
                <a:schemeClr val="dk2"/>
              </a:solidFill>
              <a:latin typeface="Abel"/>
              <a:ea typeface="Abel"/>
              <a:cs typeface="Abel"/>
              <a:sym typeface="Abel"/>
            </a:endParaRPr>
          </a:p>
        </p:txBody>
      </p:sp>
      <p:sp>
        <p:nvSpPr>
          <p:cNvPr id="79" name="Google Shape;21181;p56">
            <a:extLst>
              <a:ext uri="{FF2B5EF4-FFF2-40B4-BE49-F238E27FC236}">
                <a16:creationId xmlns:a16="http://schemas.microsoft.com/office/drawing/2014/main" id="{98929287-2D0A-184B-B656-4120C4582503}"/>
              </a:ext>
            </a:extLst>
          </p:cNvPr>
          <p:cNvSpPr txBox="1"/>
          <p:nvPr/>
        </p:nvSpPr>
        <p:spPr>
          <a:xfrm>
            <a:off x="3678122" y="3024295"/>
            <a:ext cx="1162102" cy="2317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solidFill>
                  <a:schemeClr val="dk2"/>
                </a:solidFill>
                <a:latin typeface="Abel"/>
                <a:ea typeface="Abel"/>
                <a:cs typeface="Abel"/>
                <a:sym typeface="Abel"/>
              </a:rPr>
              <a:t>robotics/</a:t>
            </a:r>
            <a:r>
              <a:rPr lang="en-GB" sz="900" b="1" dirty="0" err="1">
                <a:solidFill>
                  <a:schemeClr val="dk2"/>
                </a:solidFill>
                <a:latin typeface="Abel"/>
                <a:ea typeface="Abel"/>
                <a:cs typeface="Abel"/>
                <a:sym typeface="Abel"/>
              </a:rPr>
              <a:t>baseArm</a:t>
            </a:r>
            <a:endParaRPr sz="900" b="1" dirty="0">
              <a:solidFill>
                <a:schemeClr val="dk2"/>
              </a:solidFill>
              <a:latin typeface="Abel"/>
              <a:ea typeface="Abel"/>
              <a:cs typeface="Abel"/>
              <a:sym typeface="Abel"/>
            </a:endParaRPr>
          </a:p>
        </p:txBody>
      </p:sp>
      <p:sp>
        <p:nvSpPr>
          <p:cNvPr id="80" name="Google Shape;21175;p56">
            <a:extLst>
              <a:ext uri="{FF2B5EF4-FFF2-40B4-BE49-F238E27FC236}">
                <a16:creationId xmlns:a16="http://schemas.microsoft.com/office/drawing/2014/main" id="{F7FB94CF-42AA-7246-8308-883029ED0ADF}"/>
              </a:ext>
            </a:extLst>
          </p:cNvPr>
          <p:cNvSpPr/>
          <p:nvPr/>
        </p:nvSpPr>
        <p:spPr>
          <a:xfrm>
            <a:off x="3572300" y="3371803"/>
            <a:ext cx="1153624" cy="241782"/>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181;p56">
            <a:extLst>
              <a:ext uri="{FF2B5EF4-FFF2-40B4-BE49-F238E27FC236}">
                <a16:creationId xmlns:a16="http://schemas.microsoft.com/office/drawing/2014/main" id="{EBC51AB9-4A33-E143-A04B-7A99B392067C}"/>
              </a:ext>
            </a:extLst>
          </p:cNvPr>
          <p:cNvSpPr txBox="1"/>
          <p:nvPr/>
        </p:nvSpPr>
        <p:spPr>
          <a:xfrm>
            <a:off x="4800797" y="3351717"/>
            <a:ext cx="1154559" cy="2317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solidFill>
                  <a:schemeClr val="dk2"/>
                </a:solidFill>
                <a:latin typeface="Abel"/>
                <a:ea typeface="Abel"/>
                <a:cs typeface="Abel"/>
                <a:sym typeface="Abel"/>
              </a:rPr>
              <a:t>robotics/</a:t>
            </a:r>
            <a:r>
              <a:rPr lang="en-GB" sz="900" b="1" dirty="0" err="1">
                <a:solidFill>
                  <a:schemeClr val="dk2"/>
                </a:solidFill>
                <a:latin typeface="Abel"/>
                <a:ea typeface="Abel"/>
                <a:cs typeface="Abel"/>
                <a:sym typeface="Abel"/>
              </a:rPr>
              <a:t>gripperArm</a:t>
            </a:r>
            <a:endParaRPr sz="900" b="1" dirty="0">
              <a:solidFill>
                <a:schemeClr val="dk2"/>
              </a:solidFill>
              <a:latin typeface="Abel"/>
              <a:ea typeface="Abel"/>
              <a:cs typeface="Abel"/>
              <a:sym typeface="Abel"/>
            </a:endParaRPr>
          </a:p>
        </p:txBody>
      </p:sp>
      <p:sp>
        <p:nvSpPr>
          <p:cNvPr id="83" name="Google Shape;21181;p56">
            <a:extLst>
              <a:ext uri="{FF2B5EF4-FFF2-40B4-BE49-F238E27FC236}">
                <a16:creationId xmlns:a16="http://schemas.microsoft.com/office/drawing/2014/main" id="{6265804D-FEA9-944F-8BBC-0CFCBD5B7B05}"/>
              </a:ext>
            </a:extLst>
          </p:cNvPr>
          <p:cNvSpPr txBox="1"/>
          <p:nvPr/>
        </p:nvSpPr>
        <p:spPr>
          <a:xfrm>
            <a:off x="3647386" y="3338000"/>
            <a:ext cx="1154559" cy="2317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solidFill>
                  <a:schemeClr val="dk2"/>
                </a:solidFill>
                <a:latin typeface="Abel"/>
                <a:ea typeface="Abel"/>
                <a:cs typeface="Abel"/>
                <a:sym typeface="Abel"/>
              </a:rPr>
              <a:t>robotics/</a:t>
            </a:r>
            <a:r>
              <a:rPr lang="en-GB" sz="900" b="1" dirty="0" err="1">
                <a:solidFill>
                  <a:schemeClr val="dk2"/>
                </a:solidFill>
                <a:latin typeface="Abel"/>
                <a:ea typeface="Abel"/>
                <a:cs typeface="Abel"/>
                <a:sym typeface="Abel"/>
              </a:rPr>
              <a:t>elbowArm</a:t>
            </a:r>
            <a:endParaRPr sz="900" b="1" dirty="0">
              <a:solidFill>
                <a:schemeClr val="dk2"/>
              </a:solidFill>
              <a:latin typeface="Abel"/>
              <a:ea typeface="Abel"/>
              <a:cs typeface="Abel"/>
              <a:sym typeface="Abel"/>
            </a:endParaRPr>
          </a:p>
        </p:txBody>
      </p:sp>
      <p:grpSp>
        <p:nvGrpSpPr>
          <p:cNvPr id="6" name="Gruppo 5">
            <a:extLst>
              <a:ext uri="{FF2B5EF4-FFF2-40B4-BE49-F238E27FC236}">
                <a16:creationId xmlns:a16="http://schemas.microsoft.com/office/drawing/2014/main" id="{E84E27F5-FA89-4337-102C-D216E1284FB3}"/>
              </a:ext>
            </a:extLst>
          </p:cNvPr>
          <p:cNvGrpSpPr/>
          <p:nvPr/>
        </p:nvGrpSpPr>
        <p:grpSpPr>
          <a:xfrm>
            <a:off x="3567945" y="3641635"/>
            <a:ext cx="1157980" cy="324815"/>
            <a:chOff x="3567945" y="3641635"/>
            <a:chExt cx="1157980" cy="324815"/>
          </a:xfrm>
        </p:grpSpPr>
        <p:sp>
          <p:nvSpPr>
            <p:cNvPr id="52" name="Google Shape;21175;p56">
              <a:extLst>
                <a:ext uri="{FF2B5EF4-FFF2-40B4-BE49-F238E27FC236}">
                  <a16:creationId xmlns:a16="http://schemas.microsoft.com/office/drawing/2014/main" id="{660458E1-194C-1A40-9214-572AFA6C13B9}"/>
                </a:ext>
              </a:extLst>
            </p:cNvPr>
            <p:cNvSpPr/>
            <p:nvPr/>
          </p:nvSpPr>
          <p:spPr>
            <a:xfrm>
              <a:off x="3567945" y="3689071"/>
              <a:ext cx="1157980" cy="241783"/>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181;p56">
              <a:extLst>
                <a:ext uri="{FF2B5EF4-FFF2-40B4-BE49-F238E27FC236}">
                  <a16:creationId xmlns:a16="http://schemas.microsoft.com/office/drawing/2014/main" id="{E16FA21E-736D-694F-9004-000CD9DEFCA0}"/>
                </a:ext>
              </a:extLst>
            </p:cNvPr>
            <p:cNvSpPr txBox="1"/>
            <p:nvPr/>
          </p:nvSpPr>
          <p:spPr>
            <a:xfrm>
              <a:off x="3647386" y="3641635"/>
              <a:ext cx="917112" cy="3248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solidFill>
                    <a:schemeClr val="dk2"/>
                  </a:solidFill>
                  <a:latin typeface="Abel"/>
                  <a:ea typeface="Abel"/>
                  <a:cs typeface="Abel"/>
                  <a:sym typeface="Abel"/>
                </a:rPr>
                <a:t>arm/controller</a:t>
              </a:r>
              <a:endParaRPr sz="900" b="1" dirty="0">
                <a:solidFill>
                  <a:schemeClr val="dk2"/>
                </a:solidFill>
                <a:latin typeface="Abel"/>
                <a:ea typeface="Abel"/>
                <a:cs typeface="Abel"/>
                <a:sym typeface="Abel"/>
              </a:endParaRPr>
            </a:p>
          </p:txBody>
        </p:sp>
      </p:grpSp>
      <p:sp>
        <p:nvSpPr>
          <p:cNvPr id="99" name="TextBox 98">
            <a:extLst>
              <a:ext uri="{FF2B5EF4-FFF2-40B4-BE49-F238E27FC236}">
                <a16:creationId xmlns:a16="http://schemas.microsoft.com/office/drawing/2014/main" id="{58C73B80-E843-744C-849F-28F2E9038602}"/>
              </a:ext>
            </a:extLst>
          </p:cNvPr>
          <p:cNvSpPr txBox="1"/>
          <p:nvPr/>
        </p:nvSpPr>
        <p:spPr>
          <a:xfrm>
            <a:off x="6178084" y="1933709"/>
            <a:ext cx="466480" cy="215444"/>
          </a:xfrm>
          <a:prstGeom prst="rect">
            <a:avLst/>
          </a:prstGeom>
          <a:noFill/>
        </p:spPr>
        <p:txBody>
          <a:bodyPr wrap="square">
            <a:spAutoFit/>
          </a:bodyPr>
          <a:lstStyle/>
          <a:p>
            <a:r>
              <a:rPr lang="en-GB" sz="800" b="1" dirty="0">
                <a:solidFill>
                  <a:schemeClr val="dk2"/>
                </a:solidFill>
                <a:latin typeface="Abel"/>
                <a:ea typeface="Abel"/>
                <a:cs typeface="Abel"/>
                <a:sym typeface="Abel"/>
              </a:rPr>
              <a:t>Publish</a:t>
            </a:r>
            <a:endParaRPr lang="en-IT" sz="800" dirty="0"/>
          </a:p>
        </p:txBody>
      </p:sp>
      <p:sp>
        <p:nvSpPr>
          <p:cNvPr id="100" name="TextBox 99">
            <a:extLst>
              <a:ext uri="{FF2B5EF4-FFF2-40B4-BE49-F238E27FC236}">
                <a16:creationId xmlns:a16="http://schemas.microsoft.com/office/drawing/2014/main" id="{C52372EB-7ABA-7F4E-BE9A-41C8FAF02686}"/>
              </a:ext>
            </a:extLst>
          </p:cNvPr>
          <p:cNvSpPr txBox="1"/>
          <p:nvPr/>
        </p:nvSpPr>
        <p:spPr>
          <a:xfrm>
            <a:off x="6140391" y="1636187"/>
            <a:ext cx="567178" cy="215444"/>
          </a:xfrm>
          <a:prstGeom prst="rect">
            <a:avLst/>
          </a:prstGeom>
          <a:noFill/>
        </p:spPr>
        <p:txBody>
          <a:bodyPr wrap="square">
            <a:spAutoFit/>
          </a:bodyPr>
          <a:lstStyle/>
          <a:p>
            <a:r>
              <a:rPr lang="en-GB" sz="800" b="1" dirty="0">
                <a:solidFill>
                  <a:schemeClr val="dk2"/>
                </a:solidFill>
                <a:latin typeface="Abel"/>
                <a:ea typeface="Abel"/>
                <a:cs typeface="Abel"/>
                <a:sym typeface="Abel"/>
              </a:rPr>
              <a:t>Subscribe</a:t>
            </a:r>
            <a:endParaRPr lang="en-IT" sz="800" dirty="0"/>
          </a:p>
        </p:txBody>
      </p:sp>
      <p:grpSp>
        <p:nvGrpSpPr>
          <p:cNvPr id="117" name="Group 116">
            <a:extLst>
              <a:ext uri="{FF2B5EF4-FFF2-40B4-BE49-F238E27FC236}">
                <a16:creationId xmlns:a16="http://schemas.microsoft.com/office/drawing/2014/main" id="{AFA80CF0-31C6-D840-B0F3-0B477417596C}"/>
              </a:ext>
            </a:extLst>
          </p:cNvPr>
          <p:cNvGrpSpPr>
            <a:grpSpLocks noChangeAspect="1"/>
          </p:cNvGrpSpPr>
          <p:nvPr/>
        </p:nvGrpSpPr>
        <p:grpSpPr>
          <a:xfrm>
            <a:off x="7271778" y="2340868"/>
            <a:ext cx="1230653" cy="1180732"/>
            <a:chOff x="4671727" y="927816"/>
            <a:chExt cx="1524300" cy="1462467"/>
          </a:xfrm>
        </p:grpSpPr>
        <p:sp>
          <p:nvSpPr>
            <p:cNvPr id="56" name="TextBox 55">
              <a:extLst>
                <a:ext uri="{FF2B5EF4-FFF2-40B4-BE49-F238E27FC236}">
                  <a16:creationId xmlns:a16="http://schemas.microsoft.com/office/drawing/2014/main" id="{B63B864F-D419-DA41-8A92-C7F0D1B77424}"/>
                </a:ext>
              </a:extLst>
            </p:cNvPr>
            <p:cNvSpPr txBox="1"/>
            <p:nvPr/>
          </p:nvSpPr>
          <p:spPr>
            <a:xfrm>
              <a:off x="4685490" y="927816"/>
              <a:ext cx="1510537" cy="318791"/>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Robot Arm Node </a:t>
              </a:r>
            </a:p>
          </p:txBody>
        </p:sp>
        <p:grpSp>
          <p:nvGrpSpPr>
            <p:cNvPr id="116" name="Group 115">
              <a:extLst>
                <a:ext uri="{FF2B5EF4-FFF2-40B4-BE49-F238E27FC236}">
                  <a16:creationId xmlns:a16="http://schemas.microsoft.com/office/drawing/2014/main" id="{FCDC0AB4-FB44-4B43-A940-6642E9C97437}"/>
                </a:ext>
              </a:extLst>
            </p:cNvPr>
            <p:cNvGrpSpPr/>
            <p:nvPr/>
          </p:nvGrpSpPr>
          <p:grpSpPr>
            <a:xfrm>
              <a:off x="4671727" y="1258617"/>
              <a:ext cx="1491303" cy="1131666"/>
              <a:chOff x="4671727" y="1258617"/>
              <a:chExt cx="1491303" cy="1131666"/>
            </a:xfrm>
          </p:grpSpPr>
          <p:grpSp>
            <p:nvGrpSpPr>
              <p:cNvPr id="23" name="Group 22">
                <a:extLst>
                  <a:ext uri="{FF2B5EF4-FFF2-40B4-BE49-F238E27FC236}">
                    <a16:creationId xmlns:a16="http://schemas.microsoft.com/office/drawing/2014/main" id="{9A1BCDA9-1189-CC44-8A8E-EC23A7CAF18C}"/>
                  </a:ext>
                </a:extLst>
              </p:cNvPr>
              <p:cNvGrpSpPr>
                <a:grpSpLocks noChangeAspect="1"/>
              </p:cNvGrpSpPr>
              <p:nvPr/>
            </p:nvGrpSpPr>
            <p:grpSpPr>
              <a:xfrm>
                <a:off x="4839776" y="1337998"/>
                <a:ext cx="581058" cy="169948"/>
                <a:chOff x="6378089" y="1087413"/>
                <a:chExt cx="1284194" cy="375602"/>
              </a:xfrm>
            </p:grpSpPr>
            <p:pic>
              <p:nvPicPr>
                <p:cNvPr id="17" name="Picture 16">
                  <a:extLst>
                    <a:ext uri="{FF2B5EF4-FFF2-40B4-BE49-F238E27FC236}">
                      <a16:creationId xmlns:a16="http://schemas.microsoft.com/office/drawing/2014/main" id="{C28D6D39-EB78-3944-B3FE-D973B9313D73}"/>
                    </a:ext>
                  </a:extLst>
                </p:cNvPr>
                <p:cNvPicPr>
                  <a:picLocks noChangeAspect="1"/>
                </p:cNvPicPr>
                <p:nvPr/>
              </p:nvPicPr>
              <p:blipFill>
                <a:blip r:embed="rId6"/>
                <a:stretch>
                  <a:fillRect/>
                </a:stretch>
              </p:blipFill>
              <p:spPr>
                <a:xfrm>
                  <a:off x="6872499" y="1244299"/>
                  <a:ext cx="789784" cy="215395"/>
                </a:xfrm>
                <a:prstGeom prst="rect">
                  <a:avLst/>
                </a:prstGeom>
              </p:spPr>
            </p:pic>
            <p:pic>
              <p:nvPicPr>
                <p:cNvPr id="18" name="Picture 17">
                  <a:extLst>
                    <a:ext uri="{FF2B5EF4-FFF2-40B4-BE49-F238E27FC236}">
                      <a16:creationId xmlns:a16="http://schemas.microsoft.com/office/drawing/2014/main" id="{A9842B11-C996-9141-B5FF-B18908E738F3}"/>
                    </a:ext>
                  </a:extLst>
                </p:cNvPr>
                <p:cNvPicPr>
                  <a:picLocks noChangeAspect="1"/>
                </p:cNvPicPr>
                <p:nvPr/>
              </p:nvPicPr>
              <p:blipFill>
                <a:blip r:embed="rId5"/>
                <a:stretch>
                  <a:fillRect/>
                </a:stretch>
              </p:blipFill>
              <p:spPr>
                <a:xfrm>
                  <a:off x="6378089" y="1087413"/>
                  <a:ext cx="500803" cy="375602"/>
                </a:xfrm>
                <a:prstGeom prst="rect">
                  <a:avLst/>
                </a:prstGeom>
              </p:spPr>
            </p:pic>
          </p:grpSp>
          <p:sp>
            <p:nvSpPr>
              <p:cNvPr id="55" name="Google Shape;21175;p56">
                <a:extLst>
                  <a:ext uri="{FF2B5EF4-FFF2-40B4-BE49-F238E27FC236}">
                    <a16:creationId xmlns:a16="http://schemas.microsoft.com/office/drawing/2014/main" id="{D78022DE-B459-0046-B680-CC81755852CC}"/>
                  </a:ext>
                </a:extLst>
              </p:cNvPr>
              <p:cNvSpPr/>
              <p:nvPr/>
            </p:nvSpPr>
            <p:spPr>
              <a:xfrm>
                <a:off x="4671727" y="1258617"/>
                <a:ext cx="1491303" cy="1131666"/>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 name="Group 132">
            <a:extLst>
              <a:ext uri="{FF2B5EF4-FFF2-40B4-BE49-F238E27FC236}">
                <a16:creationId xmlns:a16="http://schemas.microsoft.com/office/drawing/2014/main" id="{6F1B2197-4D86-2740-895E-40ABD87DF717}"/>
              </a:ext>
            </a:extLst>
          </p:cNvPr>
          <p:cNvGrpSpPr/>
          <p:nvPr/>
        </p:nvGrpSpPr>
        <p:grpSpPr>
          <a:xfrm>
            <a:off x="6374093" y="3036622"/>
            <a:ext cx="818214" cy="97772"/>
            <a:chOff x="6347161" y="3031273"/>
            <a:chExt cx="818214" cy="97772"/>
          </a:xfrm>
        </p:grpSpPr>
        <p:cxnSp>
          <p:nvCxnSpPr>
            <p:cNvPr id="127" name="Straight Arrow Connector 126">
              <a:extLst>
                <a:ext uri="{FF2B5EF4-FFF2-40B4-BE49-F238E27FC236}">
                  <a16:creationId xmlns:a16="http://schemas.microsoft.com/office/drawing/2014/main" id="{E78C5208-0F6D-4848-B8A6-31D459C5B1A5}"/>
                </a:ext>
              </a:extLst>
            </p:cNvPr>
            <p:cNvCxnSpPr>
              <a:cxnSpLocks/>
            </p:cNvCxnSpPr>
            <p:nvPr/>
          </p:nvCxnSpPr>
          <p:spPr>
            <a:xfrm flipH="1">
              <a:off x="6347161" y="3129045"/>
              <a:ext cx="793870"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8A1C6A8-6302-A84B-8250-58CBD451A226}"/>
                </a:ext>
              </a:extLst>
            </p:cNvPr>
            <p:cNvCxnSpPr>
              <a:cxnSpLocks/>
            </p:cNvCxnSpPr>
            <p:nvPr/>
          </p:nvCxnSpPr>
          <p:spPr>
            <a:xfrm flipV="1">
              <a:off x="6347161" y="3031273"/>
              <a:ext cx="818214" cy="4256"/>
            </a:xfrm>
            <a:prstGeom prst="straightConnector1">
              <a:avLst/>
            </a:prstGeom>
            <a:ln w="25400">
              <a:solidFill>
                <a:srgbClr val="44546A"/>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0699EA69-B050-B145-80E4-BDF75ED13C7F}"/>
              </a:ext>
            </a:extLst>
          </p:cNvPr>
          <p:cNvGrpSpPr/>
          <p:nvPr/>
        </p:nvGrpSpPr>
        <p:grpSpPr>
          <a:xfrm>
            <a:off x="6117836" y="4380242"/>
            <a:ext cx="602050" cy="113987"/>
            <a:chOff x="6347161" y="3031273"/>
            <a:chExt cx="818214" cy="97772"/>
          </a:xfrm>
        </p:grpSpPr>
        <p:cxnSp>
          <p:nvCxnSpPr>
            <p:cNvPr id="135" name="Straight Arrow Connector 134">
              <a:extLst>
                <a:ext uri="{FF2B5EF4-FFF2-40B4-BE49-F238E27FC236}">
                  <a16:creationId xmlns:a16="http://schemas.microsoft.com/office/drawing/2014/main" id="{1858B7B7-294E-394B-AEAD-FFA9EC425AA8}"/>
                </a:ext>
              </a:extLst>
            </p:cNvPr>
            <p:cNvCxnSpPr>
              <a:cxnSpLocks/>
            </p:cNvCxnSpPr>
            <p:nvPr/>
          </p:nvCxnSpPr>
          <p:spPr>
            <a:xfrm flipH="1">
              <a:off x="6347161" y="3129045"/>
              <a:ext cx="793870"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57573AC6-3F34-EC4B-9D57-23FF0BDCEACC}"/>
                </a:ext>
              </a:extLst>
            </p:cNvPr>
            <p:cNvCxnSpPr>
              <a:cxnSpLocks/>
            </p:cNvCxnSpPr>
            <p:nvPr/>
          </p:nvCxnSpPr>
          <p:spPr>
            <a:xfrm flipV="1">
              <a:off x="6347161" y="3031273"/>
              <a:ext cx="818214" cy="4256"/>
            </a:xfrm>
            <a:prstGeom prst="straightConnector1">
              <a:avLst/>
            </a:prstGeom>
            <a:ln w="25400">
              <a:solidFill>
                <a:srgbClr val="44546A"/>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5ACE1FB1-0C20-BA4C-BAD9-6FC159682478}"/>
              </a:ext>
            </a:extLst>
          </p:cNvPr>
          <p:cNvGrpSpPr/>
          <p:nvPr/>
        </p:nvGrpSpPr>
        <p:grpSpPr>
          <a:xfrm>
            <a:off x="6129309" y="1835231"/>
            <a:ext cx="642943" cy="113987"/>
            <a:chOff x="6347161" y="3031273"/>
            <a:chExt cx="818214" cy="97772"/>
          </a:xfrm>
        </p:grpSpPr>
        <p:cxnSp>
          <p:nvCxnSpPr>
            <p:cNvPr id="138" name="Straight Arrow Connector 137">
              <a:extLst>
                <a:ext uri="{FF2B5EF4-FFF2-40B4-BE49-F238E27FC236}">
                  <a16:creationId xmlns:a16="http://schemas.microsoft.com/office/drawing/2014/main" id="{0227B1D3-486D-1B47-91E3-B20FDBA0AB74}"/>
                </a:ext>
              </a:extLst>
            </p:cNvPr>
            <p:cNvCxnSpPr>
              <a:cxnSpLocks/>
            </p:cNvCxnSpPr>
            <p:nvPr/>
          </p:nvCxnSpPr>
          <p:spPr>
            <a:xfrm flipH="1">
              <a:off x="6347161" y="3129045"/>
              <a:ext cx="793870"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7E24FC10-2A61-A44B-AE11-DB7AD2972C13}"/>
                </a:ext>
              </a:extLst>
            </p:cNvPr>
            <p:cNvCxnSpPr>
              <a:cxnSpLocks/>
            </p:cNvCxnSpPr>
            <p:nvPr/>
          </p:nvCxnSpPr>
          <p:spPr>
            <a:xfrm flipV="1">
              <a:off x="6347161" y="3031273"/>
              <a:ext cx="818214" cy="4256"/>
            </a:xfrm>
            <a:prstGeom prst="straightConnector1">
              <a:avLst/>
            </a:prstGeom>
            <a:ln w="25400">
              <a:solidFill>
                <a:srgbClr val="44546A"/>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40" name="Google Shape;31453;p73">
            <a:extLst>
              <a:ext uri="{FF2B5EF4-FFF2-40B4-BE49-F238E27FC236}">
                <a16:creationId xmlns:a16="http://schemas.microsoft.com/office/drawing/2014/main" id="{27610C4F-1710-3E49-9EE9-95725DEEF5DB}"/>
              </a:ext>
            </a:extLst>
          </p:cNvPr>
          <p:cNvGrpSpPr/>
          <p:nvPr/>
        </p:nvGrpSpPr>
        <p:grpSpPr>
          <a:xfrm>
            <a:off x="869073" y="2777683"/>
            <a:ext cx="359213" cy="327807"/>
            <a:chOff x="1958520" y="2302574"/>
            <a:chExt cx="359213" cy="327807"/>
          </a:xfrm>
          <a:effectLst>
            <a:outerShdw blurRad="139700" dist="50800" dir="5400000" algn="ctr" rotWithShape="0">
              <a:srgbClr val="000000">
                <a:alpha val="43137"/>
              </a:srgbClr>
            </a:outerShdw>
          </a:effectLst>
        </p:grpSpPr>
        <p:sp>
          <p:nvSpPr>
            <p:cNvPr id="141" name="Google Shape;31454;p73">
              <a:extLst>
                <a:ext uri="{FF2B5EF4-FFF2-40B4-BE49-F238E27FC236}">
                  <a16:creationId xmlns:a16="http://schemas.microsoft.com/office/drawing/2014/main" id="{5D64C2FF-5D3A-D74E-A2EC-AB447F833D3F}"/>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1455;p73">
              <a:extLst>
                <a:ext uri="{FF2B5EF4-FFF2-40B4-BE49-F238E27FC236}">
                  <a16:creationId xmlns:a16="http://schemas.microsoft.com/office/drawing/2014/main" id="{563E2F0B-1A45-C040-8FF2-643A0CDCFDCF}"/>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456;p73">
              <a:extLst>
                <a:ext uri="{FF2B5EF4-FFF2-40B4-BE49-F238E27FC236}">
                  <a16:creationId xmlns:a16="http://schemas.microsoft.com/office/drawing/2014/main" id="{AC0E9D2D-5F1B-AE4F-BF3F-C99B508A8652}"/>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31457;p73">
            <a:extLst>
              <a:ext uri="{FF2B5EF4-FFF2-40B4-BE49-F238E27FC236}">
                <a16:creationId xmlns:a16="http://schemas.microsoft.com/office/drawing/2014/main" id="{F33401C2-E3C1-FF4C-AB54-BA510DAF2562}"/>
              </a:ext>
            </a:extLst>
          </p:cNvPr>
          <p:cNvGrpSpPr/>
          <p:nvPr/>
        </p:nvGrpSpPr>
        <p:grpSpPr>
          <a:xfrm>
            <a:off x="929102" y="3216775"/>
            <a:ext cx="207582" cy="359594"/>
            <a:chOff x="2656082" y="2287427"/>
            <a:chExt cx="207582" cy="359594"/>
          </a:xfrm>
          <a:effectLst>
            <a:outerShdw blurRad="139700" dist="50800" dir="5400000" algn="ctr" rotWithShape="0">
              <a:srgbClr val="000000">
                <a:alpha val="43137"/>
              </a:srgbClr>
            </a:outerShdw>
          </a:effectLst>
        </p:grpSpPr>
        <p:sp>
          <p:nvSpPr>
            <p:cNvPr id="145" name="Google Shape;31458;p73">
              <a:extLst>
                <a:ext uri="{FF2B5EF4-FFF2-40B4-BE49-F238E27FC236}">
                  <a16:creationId xmlns:a16="http://schemas.microsoft.com/office/drawing/2014/main" id="{E964F694-469F-7741-9155-F560E0F32C72}"/>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1459;p73">
              <a:extLst>
                <a:ext uri="{FF2B5EF4-FFF2-40B4-BE49-F238E27FC236}">
                  <a16:creationId xmlns:a16="http://schemas.microsoft.com/office/drawing/2014/main" id="{43BCDA44-8AD3-4C48-96EE-E405CF4712C1}"/>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1460;p73">
              <a:extLst>
                <a:ext uri="{FF2B5EF4-FFF2-40B4-BE49-F238E27FC236}">
                  <a16:creationId xmlns:a16="http://schemas.microsoft.com/office/drawing/2014/main" id="{6FCFE00E-01ED-5B4A-9104-7E08E47FCD79}"/>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1461;p73">
              <a:extLst>
                <a:ext uri="{FF2B5EF4-FFF2-40B4-BE49-F238E27FC236}">
                  <a16:creationId xmlns:a16="http://schemas.microsoft.com/office/drawing/2014/main" id="{7E16C264-CAB0-E34A-86AA-6082E46FA616}"/>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roup 196">
            <a:extLst>
              <a:ext uri="{FF2B5EF4-FFF2-40B4-BE49-F238E27FC236}">
                <a16:creationId xmlns:a16="http://schemas.microsoft.com/office/drawing/2014/main" id="{9317CAE6-8684-5344-90D8-A930EA06D37E}"/>
              </a:ext>
            </a:extLst>
          </p:cNvPr>
          <p:cNvGrpSpPr/>
          <p:nvPr/>
        </p:nvGrpSpPr>
        <p:grpSpPr>
          <a:xfrm>
            <a:off x="220985" y="949192"/>
            <a:ext cx="8617527" cy="4075634"/>
            <a:chOff x="144339" y="1512477"/>
            <a:chExt cx="8617527" cy="4075634"/>
          </a:xfrm>
        </p:grpSpPr>
        <p:grpSp>
          <p:nvGrpSpPr>
            <p:cNvPr id="159" name="Group 158">
              <a:extLst>
                <a:ext uri="{FF2B5EF4-FFF2-40B4-BE49-F238E27FC236}">
                  <a16:creationId xmlns:a16="http://schemas.microsoft.com/office/drawing/2014/main" id="{EF824A1A-6B4D-1F45-8979-BD5815E1AE76}"/>
                </a:ext>
              </a:extLst>
            </p:cNvPr>
            <p:cNvGrpSpPr>
              <a:grpSpLocks noChangeAspect="1"/>
            </p:cNvGrpSpPr>
            <p:nvPr/>
          </p:nvGrpSpPr>
          <p:grpSpPr>
            <a:xfrm>
              <a:off x="144339" y="1512477"/>
              <a:ext cx="8617527" cy="4075634"/>
              <a:chOff x="2441805" y="65581"/>
              <a:chExt cx="11895018" cy="5048122"/>
            </a:xfrm>
          </p:grpSpPr>
          <p:sp>
            <p:nvSpPr>
              <p:cNvPr id="160" name="TextBox 159">
                <a:extLst>
                  <a:ext uri="{FF2B5EF4-FFF2-40B4-BE49-F238E27FC236}">
                    <a16:creationId xmlns:a16="http://schemas.microsoft.com/office/drawing/2014/main" id="{48FA13E6-B271-DF4A-BC65-16A6213C0EA0}"/>
                  </a:ext>
                </a:extLst>
              </p:cNvPr>
              <p:cNvSpPr txBox="1"/>
              <p:nvPr/>
            </p:nvSpPr>
            <p:spPr>
              <a:xfrm>
                <a:off x="2511062" y="162976"/>
                <a:ext cx="1728918" cy="318791"/>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Router &amp; Internet</a:t>
                </a:r>
              </a:p>
            </p:txBody>
          </p:sp>
          <p:sp>
            <p:nvSpPr>
              <p:cNvPr id="163" name="Google Shape;21175;p56">
                <a:extLst>
                  <a:ext uri="{FF2B5EF4-FFF2-40B4-BE49-F238E27FC236}">
                    <a16:creationId xmlns:a16="http://schemas.microsoft.com/office/drawing/2014/main" id="{38516677-D246-BD45-ADD1-9B952E07D0C2}"/>
                  </a:ext>
                </a:extLst>
              </p:cNvPr>
              <p:cNvSpPr/>
              <p:nvPr/>
            </p:nvSpPr>
            <p:spPr>
              <a:xfrm>
                <a:off x="2441805" y="65581"/>
                <a:ext cx="11895018" cy="5048122"/>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8" name="Picture 167">
              <a:extLst>
                <a:ext uri="{FF2B5EF4-FFF2-40B4-BE49-F238E27FC236}">
                  <a16:creationId xmlns:a16="http://schemas.microsoft.com/office/drawing/2014/main" id="{037BF5EA-C792-EB42-9CA7-F49C30A51412}"/>
                </a:ext>
              </a:extLst>
            </p:cNvPr>
            <p:cNvPicPr>
              <a:picLocks noChangeAspect="1"/>
            </p:cNvPicPr>
            <p:nvPr/>
          </p:nvPicPr>
          <p:blipFill rotWithShape="1">
            <a:blip r:embed="rId7"/>
            <a:srcRect l="1500"/>
            <a:stretch/>
          </p:blipFill>
          <p:spPr>
            <a:xfrm>
              <a:off x="355356" y="2010191"/>
              <a:ext cx="423360" cy="435113"/>
            </a:xfrm>
            <a:prstGeom prst="rect">
              <a:avLst/>
            </a:prstGeom>
            <a:effectLst>
              <a:outerShdw blurRad="127000" dist="50800" dir="5400000" algn="ctr" rotWithShape="0">
                <a:srgbClr val="000000">
                  <a:alpha val="43137"/>
                </a:srgbClr>
              </a:outerShdw>
            </a:effectLst>
          </p:spPr>
        </p:pic>
        <p:pic>
          <p:nvPicPr>
            <p:cNvPr id="158" name="Picture 157">
              <a:extLst>
                <a:ext uri="{FF2B5EF4-FFF2-40B4-BE49-F238E27FC236}">
                  <a16:creationId xmlns:a16="http://schemas.microsoft.com/office/drawing/2014/main" id="{6AEF3A29-FB23-C54D-91C4-D377093C6AF3}"/>
                </a:ext>
              </a:extLst>
            </p:cNvPr>
            <p:cNvPicPr>
              <a:picLocks noChangeAspect="1"/>
            </p:cNvPicPr>
            <p:nvPr/>
          </p:nvPicPr>
          <p:blipFill>
            <a:blip r:embed="rId8"/>
            <a:stretch>
              <a:fillRect/>
            </a:stretch>
          </p:blipFill>
          <p:spPr>
            <a:xfrm>
              <a:off x="789042" y="2094009"/>
              <a:ext cx="473618" cy="459890"/>
            </a:xfrm>
            <a:prstGeom prst="rect">
              <a:avLst/>
            </a:prstGeom>
            <a:effectLst>
              <a:outerShdw blurRad="127000" dist="50800" dir="5400000" algn="ctr" rotWithShape="0">
                <a:srgbClr val="000000">
                  <a:alpha val="43137"/>
                </a:srgbClr>
              </a:outerShdw>
            </a:effectLst>
          </p:spPr>
        </p:pic>
      </p:grpSp>
      <p:sp>
        <p:nvSpPr>
          <p:cNvPr id="174" name="TextBox 173">
            <a:extLst>
              <a:ext uri="{FF2B5EF4-FFF2-40B4-BE49-F238E27FC236}">
                <a16:creationId xmlns:a16="http://schemas.microsoft.com/office/drawing/2014/main" id="{5C02EF3B-01BD-834B-8DD5-9C4F698AFAF9}"/>
              </a:ext>
            </a:extLst>
          </p:cNvPr>
          <p:cNvSpPr txBox="1"/>
          <p:nvPr/>
        </p:nvSpPr>
        <p:spPr>
          <a:xfrm>
            <a:off x="6549617" y="3118268"/>
            <a:ext cx="466480" cy="215444"/>
          </a:xfrm>
          <a:prstGeom prst="rect">
            <a:avLst/>
          </a:prstGeom>
          <a:noFill/>
        </p:spPr>
        <p:txBody>
          <a:bodyPr wrap="square">
            <a:spAutoFit/>
          </a:bodyPr>
          <a:lstStyle/>
          <a:p>
            <a:r>
              <a:rPr lang="en-GB" sz="800" b="1" dirty="0">
                <a:solidFill>
                  <a:schemeClr val="dk2"/>
                </a:solidFill>
                <a:latin typeface="Abel"/>
                <a:ea typeface="Abel"/>
                <a:cs typeface="Abel"/>
                <a:sym typeface="Abel"/>
              </a:rPr>
              <a:t>Publish</a:t>
            </a:r>
            <a:endParaRPr lang="en-IT" sz="800" dirty="0"/>
          </a:p>
        </p:txBody>
      </p:sp>
      <p:sp>
        <p:nvSpPr>
          <p:cNvPr id="175" name="TextBox 174">
            <a:extLst>
              <a:ext uri="{FF2B5EF4-FFF2-40B4-BE49-F238E27FC236}">
                <a16:creationId xmlns:a16="http://schemas.microsoft.com/office/drawing/2014/main" id="{A9973F01-3D2B-6F47-AA82-BE05E1E805FA}"/>
              </a:ext>
            </a:extLst>
          </p:cNvPr>
          <p:cNvSpPr txBox="1"/>
          <p:nvPr/>
        </p:nvSpPr>
        <p:spPr>
          <a:xfrm>
            <a:off x="6164998" y="4491288"/>
            <a:ext cx="466480" cy="215444"/>
          </a:xfrm>
          <a:prstGeom prst="rect">
            <a:avLst/>
          </a:prstGeom>
          <a:noFill/>
        </p:spPr>
        <p:txBody>
          <a:bodyPr wrap="square">
            <a:spAutoFit/>
          </a:bodyPr>
          <a:lstStyle/>
          <a:p>
            <a:r>
              <a:rPr lang="en-GB" sz="800" b="1" dirty="0">
                <a:solidFill>
                  <a:schemeClr val="dk2"/>
                </a:solidFill>
                <a:latin typeface="Abel"/>
                <a:ea typeface="Abel"/>
                <a:cs typeface="Abel"/>
                <a:sym typeface="Abel"/>
              </a:rPr>
              <a:t>Publish</a:t>
            </a:r>
            <a:endParaRPr lang="en-IT" sz="800" dirty="0"/>
          </a:p>
        </p:txBody>
      </p:sp>
      <p:sp>
        <p:nvSpPr>
          <p:cNvPr id="176" name="TextBox 175">
            <a:extLst>
              <a:ext uri="{FF2B5EF4-FFF2-40B4-BE49-F238E27FC236}">
                <a16:creationId xmlns:a16="http://schemas.microsoft.com/office/drawing/2014/main" id="{66FF0491-CB57-834E-AA39-CAB334290155}"/>
              </a:ext>
            </a:extLst>
          </p:cNvPr>
          <p:cNvSpPr txBox="1"/>
          <p:nvPr/>
        </p:nvSpPr>
        <p:spPr>
          <a:xfrm>
            <a:off x="6484193" y="2831621"/>
            <a:ext cx="649874" cy="215444"/>
          </a:xfrm>
          <a:prstGeom prst="rect">
            <a:avLst/>
          </a:prstGeom>
          <a:noFill/>
        </p:spPr>
        <p:txBody>
          <a:bodyPr wrap="square">
            <a:spAutoFit/>
          </a:bodyPr>
          <a:lstStyle/>
          <a:p>
            <a:r>
              <a:rPr lang="en-GB" sz="800" b="1" dirty="0">
                <a:solidFill>
                  <a:schemeClr val="dk2"/>
                </a:solidFill>
                <a:latin typeface="Abel"/>
                <a:ea typeface="Abel"/>
                <a:cs typeface="Abel"/>
                <a:sym typeface="Abel"/>
              </a:rPr>
              <a:t>Subscribe</a:t>
            </a:r>
            <a:endParaRPr lang="en-IT" sz="800" dirty="0"/>
          </a:p>
        </p:txBody>
      </p:sp>
      <p:sp>
        <p:nvSpPr>
          <p:cNvPr id="177" name="TextBox 176">
            <a:extLst>
              <a:ext uri="{FF2B5EF4-FFF2-40B4-BE49-F238E27FC236}">
                <a16:creationId xmlns:a16="http://schemas.microsoft.com/office/drawing/2014/main" id="{6C5A7174-88D9-FD41-AE1A-3EC1C98B0873}"/>
              </a:ext>
            </a:extLst>
          </p:cNvPr>
          <p:cNvSpPr txBox="1"/>
          <p:nvPr/>
        </p:nvSpPr>
        <p:spPr>
          <a:xfrm>
            <a:off x="6114649" y="4177754"/>
            <a:ext cx="567178" cy="215444"/>
          </a:xfrm>
          <a:prstGeom prst="rect">
            <a:avLst/>
          </a:prstGeom>
          <a:noFill/>
        </p:spPr>
        <p:txBody>
          <a:bodyPr wrap="square">
            <a:spAutoFit/>
          </a:bodyPr>
          <a:lstStyle/>
          <a:p>
            <a:r>
              <a:rPr lang="en-GB" sz="800" b="1" dirty="0">
                <a:solidFill>
                  <a:schemeClr val="dk2"/>
                </a:solidFill>
                <a:latin typeface="Abel"/>
                <a:ea typeface="Abel"/>
                <a:cs typeface="Abel"/>
                <a:sym typeface="Abel"/>
              </a:rPr>
              <a:t>Subscribe</a:t>
            </a:r>
            <a:endParaRPr lang="en-IT" sz="800" dirty="0"/>
          </a:p>
        </p:txBody>
      </p:sp>
      <p:pic>
        <p:nvPicPr>
          <p:cNvPr id="198" name="Picture 197">
            <a:extLst>
              <a:ext uri="{FF2B5EF4-FFF2-40B4-BE49-F238E27FC236}">
                <a16:creationId xmlns:a16="http://schemas.microsoft.com/office/drawing/2014/main" id="{49FD37BC-A1BA-E24A-AECA-9EAA4F3F8451}"/>
              </a:ext>
            </a:extLst>
          </p:cNvPr>
          <p:cNvPicPr>
            <a:picLocks noChangeAspect="1"/>
          </p:cNvPicPr>
          <p:nvPr/>
        </p:nvPicPr>
        <p:blipFill>
          <a:blip r:embed="rId9"/>
          <a:stretch>
            <a:fillRect/>
          </a:stretch>
        </p:blipFill>
        <p:spPr>
          <a:xfrm>
            <a:off x="1542408" y="2932995"/>
            <a:ext cx="223392" cy="223392"/>
          </a:xfrm>
          <a:prstGeom prst="rect">
            <a:avLst/>
          </a:prstGeom>
          <a:ln>
            <a:noFill/>
          </a:ln>
        </p:spPr>
      </p:pic>
      <p:grpSp>
        <p:nvGrpSpPr>
          <p:cNvPr id="210" name="Group 209">
            <a:extLst>
              <a:ext uri="{FF2B5EF4-FFF2-40B4-BE49-F238E27FC236}">
                <a16:creationId xmlns:a16="http://schemas.microsoft.com/office/drawing/2014/main" id="{2493B9FF-2877-9840-88F2-E07C12F1FFDE}"/>
              </a:ext>
            </a:extLst>
          </p:cNvPr>
          <p:cNvGrpSpPr/>
          <p:nvPr/>
        </p:nvGrpSpPr>
        <p:grpSpPr>
          <a:xfrm>
            <a:off x="1883717" y="2379418"/>
            <a:ext cx="1082011" cy="1345722"/>
            <a:chOff x="1721405" y="3291482"/>
            <a:chExt cx="1082011" cy="1345722"/>
          </a:xfrm>
        </p:grpSpPr>
        <p:sp>
          <p:nvSpPr>
            <p:cNvPr id="203" name="TextBox 202">
              <a:extLst>
                <a:ext uri="{FF2B5EF4-FFF2-40B4-BE49-F238E27FC236}">
                  <a16:creationId xmlns:a16="http://schemas.microsoft.com/office/drawing/2014/main" id="{FF0FB931-AB5B-0C4D-A131-16383582CA58}"/>
                </a:ext>
              </a:extLst>
            </p:cNvPr>
            <p:cNvSpPr txBox="1"/>
            <p:nvPr/>
          </p:nvSpPr>
          <p:spPr>
            <a:xfrm>
              <a:off x="1807113" y="3291482"/>
              <a:ext cx="851980"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Dashboard</a:t>
              </a:r>
            </a:p>
          </p:txBody>
        </p:sp>
        <p:sp>
          <p:nvSpPr>
            <p:cNvPr id="202" name="Google Shape;21175;p56">
              <a:extLst>
                <a:ext uri="{FF2B5EF4-FFF2-40B4-BE49-F238E27FC236}">
                  <a16:creationId xmlns:a16="http://schemas.microsoft.com/office/drawing/2014/main" id="{CF8F7810-F1F9-9049-9F0B-8976F095C05A}"/>
                </a:ext>
              </a:extLst>
            </p:cNvPr>
            <p:cNvSpPr/>
            <p:nvPr/>
          </p:nvSpPr>
          <p:spPr>
            <a:xfrm>
              <a:off x="1721405" y="3558022"/>
              <a:ext cx="1082011" cy="1079182"/>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roup 210">
            <a:extLst>
              <a:ext uri="{FF2B5EF4-FFF2-40B4-BE49-F238E27FC236}">
                <a16:creationId xmlns:a16="http://schemas.microsoft.com/office/drawing/2014/main" id="{3207833C-20C5-A247-94C8-AB0ACA20B845}"/>
              </a:ext>
            </a:extLst>
          </p:cNvPr>
          <p:cNvGrpSpPr/>
          <p:nvPr/>
        </p:nvGrpSpPr>
        <p:grpSpPr>
          <a:xfrm>
            <a:off x="337720" y="2378118"/>
            <a:ext cx="1082011" cy="1345465"/>
            <a:chOff x="1721405" y="3291739"/>
            <a:chExt cx="1082011" cy="1345465"/>
          </a:xfrm>
        </p:grpSpPr>
        <p:sp>
          <p:nvSpPr>
            <p:cNvPr id="212" name="TextBox 211">
              <a:extLst>
                <a:ext uri="{FF2B5EF4-FFF2-40B4-BE49-F238E27FC236}">
                  <a16:creationId xmlns:a16="http://schemas.microsoft.com/office/drawing/2014/main" id="{D0B4C847-F0D7-C847-9B65-DB061BF2FD80}"/>
                </a:ext>
              </a:extLst>
            </p:cNvPr>
            <p:cNvSpPr txBox="1"/>
            <p:nvPr/>
          </p:nvSpPr>
          <p:spPr>
            <a:xfrm>
              <a:off x="1917108" y="3291739"/>
              <a:ext cx="739713"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Operator</a:t>
              </a:r>
            </a:p>
          </p:txBody>
        </p:sp>
        <p:sp>
          <p:nvSpPr>
            <p:cNvPr id="214" name="Google Shape;21175;p56">
              <a:extLst>
                <a:ext uri="{FF2B5EF4-FFF2-40B4-BE49-F238E27FC236}">
                  <a16:creationId xmlns:a16="http://schemas.microsoft.com/office/drawing/2014/main" id="{5BEF43ED-B5B3-2241-81FB-9D7C38033D8B}"/>
                </a:ext>
              </a:extLst>
            </p:cNvPr>
            <p:cNvSpPr/>
            <p:nvPr/>
          </p:nvSpPr>
          <p:spPr>
            <a:xfrm>
              <a:off x="1721405" y="3558022"/>
              <a:ext cx="1082011" cy="1079182"/>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6" name="Straight Arrow Connector 215">
            <a:extLst>
              <a:ext uri="{FF2B5EF4-FFF2-40B4-BE49-F238E27FC236}">
                <a16:creationId xmlns:a16="http://schemas.microsoft.com/office/drawing/2014/main" id="{7B19C184-5322-9246-997B-CE94B31DA587}"/>
              </a:ext>
            </a:extLst>
          </p:cNvPr>
          <p:cNvCxnSpPr>
            <a:cxnSpLocks/>
          </p:cNvCxnSpPr>
          <p:nvPr/>
        </p:nvCxnSpPr>
        <p:spPr>
          <a:xfrm>
            <a:off x="1478425" y="3247892"/>
            <a:ext cx="384345"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17" name="Google Shape;33514;p76">
            <a:extLst>
              <a:ext uri="{FF2B5EF4-FFF2-40B4-BE49-F238E27FC236}">
                <a16:creationId xmlns:a16="http://schemas.microsoft.com/office/drawing/2014/main" id="{914EBEFB-A25F-9E4A-B504-A915B934AE17}"/>
              </a:ext>
            </a:extLst>
          </p:cNvPr>
          <p:cNvGrpSpPr/>
          <p:nvPr/>
        </p:nvGrpSpPr>
        <p:grpSpPr>
          <a:xfrm>
            <a:off x="482100" y="2967807"/>
            <a:ext cx="279513" cy="357255"/>
            <a:chOff x="4897750" y="2415639"/>
            <a:chExt cx="279513" cy="357255"/>
          </a:xfrm>
          <a:effectLst>
            <a:outerShdw blurRad="139700" dist="50800" dir="5400000" algn="ctr" rotWithShape="0">
              <a:srgbClr val="000000">
                <a:alpha val="43137"/>
              </a:srgbClr>
            </a:outerShdw>
          </a:effectLst>
        </p:grpSpPr>
        <p:sp>
          <p:nvSpPr>
            <p:cNvPr id="218" name="Google Shape;33515;p76">
              <a:extLst>
                <a:ext uri="{FF2B5EF4-FFF2-40B4-BE49-F238E27FC236}">
                  <a16:creationId xmlns:a16="http://schemas.microsoft.com/office/drawing/2014/main" id="{C35D60EC-E623-6445-B33B-DB397B8BA7E2}"/>
                </a:ext>
              </a:extLst>
            </p:cNvPr>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3516;p76">
              <a:extLst>
                <a:ext uri="{FF2B5EF4-FFF2-40B4-BE49-F238E27FC236}">
                  <a16:creationId xmlns:a16="http://schemas.microsoft.com/office/drawing/2014/main" id="{648C56BD-0640-BC4E-B370-C6E110C3A178}"/>
                </a:ext>
              </a:extLst>
            </p:cNvPr>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3517;p76">
              <a:extLst>
                <a:ext uri="{FF2B5EF4-FFF2-40B4-BE49-F238E27FC236}">
                  <a16:creationId xmlns:a16="http://schemas.microsoft.com/office/drawing/2014/main" id="{C3D0C0F7-1C8E-2D44-BE00-90F89654AA9A}"/>
                </a:ext>
              </a:extLst>
            </p:cNvPr>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3518;p76">
              <a:extLst>
                <a:ext uri="{FF2B5EF4-FFF2-40B4-BE49-F238E27FC236}">
                  <a16:creationId xmlns:a16="http://schemas.microsoft.com/office/drawing/2014/main" id="{E86BA717-E2B5-9149-A9EB-3434853D8876}"/>
                </a:ext>
              </a:extLst>
            </p:cNvPr>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3519;p76">
              <a:extLst>
                <a:ext uri="{FF2B5EF4-FFF2-40B4-BE49-F238E27FC236}">
                  <a16:creationId xmlns:a16="http://schemas.microsoft.com/office/drawing/2014/main" id="{57E5F37E-AB12-304E-B124-CCD2A6E188C5}"/>
                </a:ext>
              </a:extLst>
            </p:cNvPr>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3520;p76">
              <a:extLst>
                <a:ext uri="{FF2B5EF4-FFF2-40B4-BE49-F238E27FC236}">
                  <a16:creationId xmlns:a16="http://schemas.microsoft.com/office/drawing/2014/main" id="{999F77CA-E098-B446-A4FD-4B755915A9F9}"/>
                </a:ext>
              </a:extLst>
            </p:cNvPr>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3521;p76">
              <a:extLst>
                <a:ext uri="{FF2B5EF4-FFF2-40B4-BE49-F238E27FC236}">
                  <a16:creationId xmlns:a16="http://schemas.microsoft.com/office/drawing/2014/main" id="{3F0C8B32-37CE-2949-B00C-98A48C6EBF66}"/>
                </a:ext>
              </a:extLst>
            </p:cNvPr>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3522;p76">
              <a:extLst>
                <a:ext uri="{FF2B5EF4-FFF2-40B4-BE49-F238E27FC236}">
                  <a16:creationId xmlns:a16="http://schemas.microsoft.com/office/drawing/2014/main" id="{9D8F5AAE-B49D-6146-8ED8-EFC58FAC4A1F}"/>
                </a:ext>
              </a:extLst>
            </p:cNvPr>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657E93"/>
            </a:solidFill>
            <a:ln>
              <a:solidFill>
                <a:srgbClr val="44546A"/>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1175;p56">
            <a:extLst>
              <a:ext uri="{FF2B5EF4-FFF2-40B4-BE49-F238E27FC236}">
                <a16:creationId xmlns:a16="http://schemas.microsoft.com/office/drawing/2014/main" id="{B656A4EE-C6C0-1641-8709-B529B912BE43}"/>
              </a:ext>
            </a:extLst>
          </p:cNvPr>
          <p:cNvSpPr/>
          <p:nvPr/>
        </p:nvSpPr>
        <p:spPr>
          <a:xfrm>
            <a:off x="4769887" y="3371803"/>
            <a:ext cx="1153624" cy="241782"/>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1175;p56">
            <a:extLst>
              <a:ext uri="{FF2B5EF4-FFF2-40B4-BE49-F238E27FC236}">
                <a16:creationId xmlns:a16="http://schemas.microsoft.com/office/drawing/2014/main" id="{D2C24C60-7D98-6342-8AC2-D92574870F27}"/>
              </a:ext>
            </a:extLst>
          </p:cNvPr>
          <p:cNvSpPr/>
          <p:nvPr/>
        </p:nvSpPr>
        <p:spPr>
          <a:xfrm>
            <a:off x="4766853" y="3060217"/>
            <a:ext cx="1153624" cy="241782"/>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1175;p56">
            <a:extLst>
              <a:ext uri="{FF2B5EF4-FFF2-40B4-BE49-F238E27FC236}">
                <a16:creationId xmlns:a16="http://schemas.microsoft.com/office/drawing/2014/main" id="{F64251B5-0496-D742-A969-BAB8A90BFEC2}"/>
              </a:ext>
            </a:extLst>
          </p:cNvPr>
          <p:cNvSpPr/>
          <p:nvPr/>
        </p:nvSpPr>
        <p:spPr>
          <a:xfrm>
            <a:off x="321020" y="1281718"/>
            <a:ext cx="1098712" cy="915184"/>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 name="Straight Connector 245">
            <a:extLst>
              <a:ext uri="{FF2B5EF4-FFF2-40B4-BE49-F238E27FC236}">
                <a16:creationId xmlns:a16="http://schemas.microsoft.com/office/drawing/2014/main" id="{07CE356E-4CA9-0A47-B1AD-4582C78E28B0}"/>
              </a:ext>
            </a:extLst>
          </p:cNvPr>
          <p:cNvCxnSpPr/>
          <p:nvPr/>
        </p:nvCxnSpPr>
        <p:spPr>
          <a:xfrm flipH="1">
            <a:off x="2912012" y="1636187"/>
            <a:ext cx="582802" cy="100821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FD4FEA20-4FB5-8043-A13A-4078122830DA}"/>
              </a:ext>
            </a:extLst>
          </p:cNvPr>
          <p:cNvCxnSpPr>
            <a:cxnSpLocks/>
          </p:cNvCxnSpPr>
          <p:nvPr/>
        </p:nvCxnSpPr>
        <p:spPr>
          <a:xfrm flipH="1" flipV="1">
            <a:off x="2947960" y="3730392"/>
            <a:ext cx="542447" cy="76383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251" name="Group 250">
            <a:extLst>
              <a:ext uri="{FF2B5EF4-FFF2-40B4-BE49-F238E27FC236}">
                <a16:creationId xmlns:a16="http://schemas.microsoft.com/office/drawing/2014/main" id="{2986CC10-1F71-7743-BE1A-CCFD2D1A4ADA}"/>
              </a:ext>
            </a:extLst>
          </p:cNvPr>
          <p:cNvGrpSpPr/>
          <p:nvPr/>
        </p:nvGrpSpPr>
        <p:grpSpPr>
          <a:xfrm>
            <a:off x="6884644" y="3786143"/>
            <a:ext cx="1448975" cy="998665"/>
            <a:chOff x="4507884" y="3568182"/>
            <a:chExt cx="1448975" cy="998665"/>
          </a:xfrm>
        </p:grpSpPr>
        <p:sp>
          <p:nvSpPr>
            <p:cNvPr id="253" name="TextBox 252">
              <a:extLst>
                <a:ext uri="{FF2B5EF4-FFF2-40B4-BE49-F238E27FC236}">
                  <a16:creationId xmlns:a16="http://schemas.microsoft.com/office/drawing/2014/main" id="{B2FE0572-34A7-6C43-9893-99A36724180C}"/>
                </a:ext>
              </a:extLst>
            </p:cNvPr>
            <p:cNvSpPr txBox="1"/>
            <p:nvPr/>
          </p:nvSpPr>
          <p:spPr>
            <a:xfrm>
              <a:off x="4579649" y="3568182"/>
              <a:ext cx="1164519"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Smart car</a:t>
              </a:r>
            </a:p>
          </p:txBody>
        </p:sp>
        <p:grpSp>
          <p:nvGrpSpPr>
            <p:cNvPr id="254" name="Group 253">
              <a:extLst>
                <a:ext uri="{FF2B5EF4-FFF2-40B4-BE49-F238E27FC236}">
                  <a16:creationId xmlns:a16="http://schemas.microsoft.com/office/drawing/2014/main" id="{CCBEBBBA-9584-4044-B616-B60F465F3F02}"/>
                </a:ext>
              </a:extLst>
            </p:cNvPr>
            <p:cNvGrpSpPr/>
            <p:nvPr/>
          </p:nvGrpSpPr>
          <p:grpSpPr>
            <a:xfrm>
              <a:off x="4507884" y="3833345"/>
              <a:ext cx="1448975" cy="733502"/>
              <a:chOff x="4507884" y="3833345"/>
              <a:chExt cx="1448975" cy="733502"/>
            </a:xfrm>
          </p:grpSpPr>
          <p:grpSp>
            <p:nvGrpSpPr>
              <p:cNvPr id="255" name="Group 254">
                <a:extLst>
                  <a:ext uri="{FF2B5EF4-FFF2-40B4-BE49-F238E27FC236}">
                    <a16:creationId xmlns:a16="http://schemas.microsoft.com/office/drawing/2014/main" id="{EA47BBAF-3ECD-CD40-88DB-CFB8BA5C79D9}"/>
                  </a:ext>
                </a:extLst>
              </p:cNvPr>
              <p:cNvGrpSpPr>
                <a:grpSpLocks noChangeAspect="1"/>
              </p:cNvGrpSpPr>
              <p:nvPr/>
            </p:nvGrpSpPr>
            <p:grpSpPr>
              <a:xfrm>
                <a:off x="4575025" y="3899957"/>
                <a:ext cx="581058" cy="169949"/>
                <a:chOff x="6284524" y="1012561"/>
                <a:chExt cx="1284193" cy="375603"/>
              </a:xfrm>
            </p:grpSpPr>
            <p:pic>
              <p:nvPicPr>
                <p:cNvPr id="259" name="Picture 258">
                  <a:extLst>
                    <a:ext uri="{FF2B5EF4-FFF2-40B4-BE49-F238E27FC236}">
                      <a16:creationId xmlns:a16="http://schemas.microsoft.com/office/drawing/2014/main" id="{F8438534-FDB4-FC46-AA1B-C72EBB355546}"/>
                    </a:ext>
                  </a:extLst>
                </p:cNvPr>
                <p:cNvPicPr>
                  <a:picLocks noChangeAspect="1"/>
                </p:cNvPicPr>
                <p:nvPr/>
              </p:nvPicPr>
              <p:blipFill>
                <a:blip r:embed="rId6"/>
                <a:stretch>
                  <a:fillRect/>
                </a:stretch>
              </p:blipFill>
              <p:spPr>
                <a:xfrm>
                  <a:off x="6778933" y="1169447"/>
                  <a:ext cx="789784" cy="215396"/>
                </a:xfrm>
                <a:prstGeom prst="rect">
                  <a:avLst/>
                </a:prstGeom>
              </p:spPr>
            </p:pic>
            <p:pic>
              <p:nvPicPr>
                <p:cNvPr id="260" name="Picture 259">
                  <a:extLst>
                    <a:ext uri="{FF2B5EF4-FFF2-40B4-BE49-F238E27FC236}">
                      <a16:creationId xmlns:a16="http://schemas.microsoft.com/office/drawing/2014/main" id="{A4E08DE7-E177-2D4C-96A1-DE5A3D17F311}"/>
                    </a:ext>
                  </a:extLst>
                </p:cNvPr>
                <p:cNvPicPr>
                  <a:picLocks noChangeAspect="1"/>
                </p:cNvPicPr>
                <p:nvPr/>
              </p:nvPicPr>
              <p:blipFill>
                <a:blip r:embed="rId5"/>
                <a:stretch>
                  <a:fillRect/>
                </a:stretch>
              </p:blipFill>
              <p:spPr>
                <a:xfrm>
                  <a:off x="6284524" y="1012561"/>
                  <a:ext cx="500803" cy="375603"/>
                </a:xfrm>
                <a:prstGeom prst="rect">
                  <a:avLst/>
                </a:prstGeom>
              </p:spPr>
            </p:pic>
          </p:grpSp>
          <p:sp>
            <p:nvSpPr>
              <p:cNvPr id="256" name="Google Shape;21175;p56">
                <a:extLst>
                  <a:ext uri="{FF2B5EF4-FFF2-40B4-BE49-F238E27FC236}">
                    <a16:creationId xmlns:a16="http://schemas.microsoft.com/office/drawing/2014/main" id="{D5324510-65C4-3849-B897-3A32611FCDA1}"/>
                  </a:ext>
                </a:extLst>
              </p:cNvPr>
              <p:cNvSpPr/>
              <p:nvPr/>
            </p:nvSpPr>
            <p:spPr>
              <a:xfrm>
                <a:off x="4507884" y="3833345"/>
                <a:ext cx="1448975" cy="733502"/>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magine 2">
            <a:extLst>
              <a:ext uri="{FF2B5EF4-FFF2-40B4-BE49-F238E27FC236}">
                <a16:creationId xmlns:a16="http://schemas.microsoft.com/office/drawing/2014/main" id="{8CE392E7-9AE0-E20B-945E-4ED8CCC21460}"/>
              </a:ext>
            </a:extLst>
          </p:cNvPr>
          <p:cNvPicPr>
            <a:picLocks noChangeAspect="1"/>
          </p:cNvPicPr>
          <p:nvPr/>
        </p:nvPicPr>
        <p:blipFill>
          <a:blip r:embed="rId10"/>
          <a:stretch>
            <a:fillRect/>
          </a:stretch>
        </p:blipFill>
        <p:spPr>
          <a:xfrm>
            <a:off x="2017411" y="2728720"/>
            <a:ext cx="759086" cy="913658"/>
          </a:xfrm>
          <a:prstGeom prst="rect">
            <a:avLst/>
          </a:prstGeom>
        </p:spPr>
      </p:pic>
      <p:sp>
        <p:nvSpPr>
          <p:cNvPr id="103" name="Google Shape;21175;p56">
            <a:extLst>
              <a:ext uri="{FF2B5EF4-FFF2-40B4-BE49-F238E27FC236}">
                <a16:creationId xmlns:a16="http://schemas.microsoft.com/office/drawing/2014/main" id="{AE2D0DED-CE4D-88B2-07BF-0D6BDEE4F14A}"/>
              </a:ext>
            </a:extLst>
          </p:cNvPr>
          <p:cNvSpPr/>
          <p:nvPr/>
        </p:nvSpPr>
        <p:spPr>
          <a:xfrm>
            <a:off x="3574865" y="2759702"/>
            <a:ext cx="1153624" cy="241782"/>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b="1" dirty="0">
                <a:solidFill>
                  <a:srgbClr val="44546A"/>
                </a:solidFill>
                <a:latin typeface="Abel" panose="02000506030000020004" pitchFamily="2" charset="0"/>
              </a:rPr>
              <a:t>robotics/</a:t>
            </a:r>
            <a:r>
              <a:rPr lang="en-GB" sz="800" b="1" dirty="0" err="1">
                <a:solidFill>
                  <a:srgbClr val="44546A"/>
                </a:solidFill>
                <a:latin typeface="Abel" panose="02000506030000020004" pitchFamily="2" charset="0"/>
              </a:rPr>
              <a:t>wristPitchArm</a:t>
            </a:r>
            <a:endParaRPr sz="800" b="1" dirty="0">
              <a:solidFill>
                <a:srgbClr val="44546A"/>
              </a:solidFill>
              <a:latin typeface="Abel" panose="02000506030000020004" pitchFamily="2" charset="0"/>
            </a:endParaRPr>
          </a:p>
        </p:txBody>
      </p:sp>
      <p:sp>
        <p:nvSpPr>
          <p:cNvPr id="106" name="Google Shape;21175;p56">
            <a:extLst>
              <a:ext uri="{FF2B5EF4-FFF2-40B4-BE49-F238E27FC236}">
                <a16:creationId xmlns:a16="http://schemas.microsoft.com/office/drawing/2014/main" id="{5485DE7E-7020-9665-D7A1-AEC10287D092}"/>
              </a:ext>
            </a:extLst>
          </p:cNvPr>
          <p:cNvSpPr/>
          <p:nvPr/>
        </p:nvSpPr>
        <p:spPr>
          <a:xfrm>
            <a:off x="4773167" y="2784277"/>
            <a:ext cx="1139689" cy="241782"/>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CasellaDiTesto 4">
            <a:extLst>
              <a:ext uri="{FF2B5EF4-FFF2-40B4-BE49-F238E27FC236}">
                <a16:creationId xmlns:a16="http://schemas.microsoft.com/office/drawing/2014/main" id="{8AAF118B-2CBC-3379-B698-D3DFB2F15FF5}"/>
              </a:ext>
            </a:extLst>
          </p:cNvPr>
          <p:cNvSpPr txBox="1"/>
          <p:nvPr/>
        </p:nvSpPr>
        <p:spPr>
          <a:xfrm>
            <a:off x="4790905" y="2822054"/>
            <a:ext cx="1087796" cy="338554"/>
          </a:xfrm>
          <a:prstGeom prst="rect">
            <a:avLst/>
          </a:prstGeom>
          <a:noFill/>
        </p:spPr>
        <p:txBody>
          <a:bodyPr wrap="square" rtlCol="0">
            <a:spAutoFit/>
          </a:bodyPr>
          <a:lstStyle/>
          <a:p>
            <a:r>
              <a:rPr lang="en-GB" sz="800" b="1" dirty="0">
                <a:solidFill>
                  <a:srgbClr val="44546A"/>
                </a:solidFill>
                <a:latin typeface="Abel" panose="02000506030000020004" pitchFamily="2" charset="0"/>
              </a:rPr>
              <a:t>robotics/</a:t>
            </a:r>
            <a:r>
              <a:rPr lang="en-GB" sz="800" b="1" dirty="0" err="1">
                <a:solidFill>
                  <a:srgbClr val="44546A"/>
                </a:solidFill>
                <a:latin typeface="Abel" panose="02000506030000020004" pitchFamily="2" charset="0"/>
              </a:rPr>
              <a:t>wristRollArm</a:t>
            </a:r>
            <a:endParaRPr lang="en-GB" sz="800" b="1" dirty="0">
              <a:solidFill>
                <a:srgbClr val="44546A"/>
              </a:solidFill>
              <a:latin typeface="Abel" panose="02000506030000020004" pitchFamily="2" charset="0"/>
            </a:endParaRPr>
          </a:p>
          <a:p>
            <a:endParaRPr lang="en-GB" sz="800" dirty="0"/>
          </a:p>
        </p:txBody>
      </p:sp>
      <p:grpSp>
        <p:nvGrpSpPr>
          <p:cNvPr id="110" name="Gruppo 109">
            <a:extLst>
              <a:ext uri="{FF2B5EF4-FFF2-40B4-BE49-F238E27FC236}">
                <a16:creationId xmlns:a16="http://schemas.microsoft.com/office/drawing/2014/main" id="{18739882-B5A5-BCD3-0316-2783E4A82199}"/>
              </a:ext>
            </a:extLst>
          </p:cNvPr>
          <p:cNvGrpSpPr/>
          <p:nvPr/>
        </p:nvGrpSpPr>
        <p:grpSpPr>
          <a:xfrm>
            <a:off x="4768677" y="3633671"/>
            <a:ext cx="1157980" cy="324815"/>
            <a:chOff x="3567945" y="3641635"/>
            <a:chExt cx="1157980" cy="324815"/>
          </a:xfrm>
        </p:grpSpPr>
        <p:sp>
          <p:nvSpPr>
            <p:cNvPr id="112" name="Google Shape;21175;p56">
              <a:extLst>
                <a:ext uri="{FF2B5EF4-FFF2-40B4-BE49-F238E27FC236}">
                  <a16:creationId xmlns:a16="http://schemas.microsoft.com/office/drawing/2014/main" id="{43542EAC-B680-351E-0F85-CC2786182100}"/>
                </a:ext>
              </a:extLst>
            </p:cNvPr>
            <p:cNvSpPr/>
            <p:nvPr/>
          </p:nvSpPr>
          <p:spPr>
            <a:xfrm>
              <a:off x="3567945" y="3689071"/>
              <a:ext cx="1157980" cy="241783"/>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181;p56">
              <a:extLst>
                <a:ext uri="{FF2B5EF4-FFF2-40B4-BE49-F238E27FC236}">
                  <a16:creationId xmlns:a16="http://schemas.microsoft.com/office/drawing/2014/main" id="{E5CF9749-2E36-298C-8151-FA99773FCBF2}"/>
                </a:ext>
              </a:extLst>
            </p:cNvPr>
            <p:cNvSpPr txBox="1"/>
            <p:nvPr/>
          </p:nvSpPr>
          <p:spPr>
            <a:xfrm>
              <a:off x="3647386" y="3641635"/>
              <a:ext cx="917112" cy="3248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solidFill>
                    <a:schemeClr val="dk2"/>
                  </a:solidFill>
                  <a:latin typeface="Abel"/>
                  <a:ea typeface="Abel"/>
                  <a:cs typeface="Abel"/>
                  <a:sym typeface="Abel"/>
                </a:rPr>
                <a:t>arm/conveyor</a:t>
              </a:r>
              <a:endParaRPr sz="900" b="1" dirty="0">
                <a:solidFill>
                  <a:schemeClr val="dk2"/>
                </a:solidFill>
                <a:latin typeface="Abel"/>
                <a:ea typeface="Abel"/>
                <a:cs typeface="Abel"/>
                <a:sym typeface="Abel"/>
              </a:endParaRPr>
            </a:p>
          </p:txBody>
        </p:sp>
      </p:grpSp>
      <p:grpSp>
        <p:nvGrpSpPr>
          <p:cNvPr id="114" name="Gruppo 113">
            <a:extLst>
              <a:ext uri="{FF2B5EF4-FFF2-40B4-BE49-F238E27FC236}">
                <a16:creationId xmlns:a16="http://schemas.microsoft.com/office/drawing/2014/main" id="{B552EB23-6ECD-2DDF-0D85-109465A9ADB4}"/>
              </a:ext>
            </a:extLst>
          </p:cNvPr>
          <p:cNvGrpSpPr/>
          <p:nvPr/>
        </p:nvGrpSpPr>
        <p:grpSpPr>
          <a:xfrm>
            <a:off x="3580304" y="3940295"/>
            <a:ext cx="1157980" cy="324815"/>
            <a:chOff x="3567945" y="3628236"/>
            <a:chExt cx="1157980" cy="324815"/>
          </a:xfrm>
        </p:grpSpPr>
        <p:sp>
          <p:nvSpPr>
            <p:cNvPr id="115" name="Google Shape;21175;p56">
              <a:extLst>
                <a:ext uri="{FF2B5EF4-FFF2-40B4-BE49-F238E27FC236}">
                  <a16:creationId xmlns:a16="http://schemas.microsoft.com/office/drawing/2014/main" id="{AE7672AF-5BF5-7B8C-13B1-836E506037A4}"/>
                </a:ext>
              </a:extLst>
            </p:cNvPr>
            <p:cNvSpPr/>
            <p:nvPr/>
          </p:nvSpPr>
          <p:spPr>
            <a:xfrm>
              <a:off x="3567945" y="3689071"/>
              <a:ext cx="1157980" cy="241783"/>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181;p56">
              <a:extLst>
                <a:ext uri="{FF2B5EF4-FFF2-40B4-BE49-F238E27FC236}">
                  <a16:creationId xmlns:a16="http://schemas.microsoft.com/office/drawing/2014/main" id="{1EE15064-DE7F-C654-2868-0A031781CA2F}"/>
                </a:ext>
              </a:extLst>
            </p:cNvPr>
            <p:cNvSpPr txBox="1"/>
            <p:nvPr/>
          </p:nvSpPr>
          <p:spPr>
            <a:xfrm>
              <a:off x="3612186" y="3628236"/>
              <a:ext cx="576975" cy="3248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solidFill>
                    <a:schemeClr val="dk2"/>
                  </a:solidFill>
                  <a:latin typeface="Abel"/>
                  <a:ea typeface="Abel"/>
                  <a:cs typeface="Abel"/>
                  <a:sym typeface="Abel"/>
                </a:rPr>
                <a:t>arm/car</a:t>
              </a:r>
              <a:endParaRPr sz="900" b="1" dirty="0">
                <a:solidFill>
                  <a:schemeClr val="dk2"/>
                </a:solidFill>
                <a:latin typeface="Abel"/>
                <a:ea typeface="Abel"/>
                <a:cs typeface="Abel"/>
                <a:sym typeface="Abel"/>
              </a:endParaRPr>
            </a:p>
          </p:txBody>
        </p:sp>
      </p:grpSp>
      <p:grpSp>
        <p:nvGrpSpPr>
          <p:cNvPr id="119" name="Gruppo 118">
            <a:extLst>
              <a:ext uri="{FF2B5EF4-FFF2-40B4-BE49-F238E27FC236}">
                <a16:creationId xmlns:a16="http://schemas.microsoft.com/office/drawing/2014/main" id="{0A8279D1-6CAA-22DE-67C7-A058E46C3E87}"/>
              </a:ext>
            </a:extLst>
          </p:cNvPr>
          <p:cNvGrpSpPr/>
          <p:nvPr/>
        </p:nvGrpSpPr>
        <p:grpSpPr>
          <a:xfrm>
            <a:off x="4773789" y="3958486"/>
            <a:ext cx="1157980" cy="324815"/>
            <a:chOff x="3567945" y="3641635"/>
            <a:chExt cx="1157980" cy="324815"/>
          </a:xfrm>
        </p:grpSpPr>
        <p:sp>
          <p:nvSpPr>
            <p:cNvPr id="120" name="Google Shape;21175;p56">
              <a:extLst>
                <a:ext uri="{FF2B5EF4-FFF2-40B4-BE49-F238E27FC236}">
                  <a16:creationId xmlns:a16="http://schemas.microsoft.com/office/drawing/2014/main" id="{CA62DE18-E301-83DD-47F0-4FCD2F4E126A}"/>
                </a:ext>
              </a:extLst>
            </p:cNvPr>
            <p:cNvSpPr/>
            <p:nvPr/>
          </p:nvSpPr>
          <p:spPr>
            <a:xfrm>
              <a:off x="3567945" y="3689071"/>
              <a:ext cx="1157980" cy="241783"/>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181;p56">
              <a:extLst>
                <a:ext uri="{FF2B5EF4-FFF2-40B4-BE49-F238E27FC236}">
                  <a16:creationId xmlns:a16="http://schemas.microsoft.com/office/drawing/2014/main" id="{5629A44D-1FB3-3E3F-ABDF-E1A52DD1B33A}"/>
                </a:ext>
              </a:extLst>
            </p:cNvPr>
            <p:cNvSpPr txBox="1"/>
            <p:nvPr/>
          </p:nvSpPr>
          <p:spPr>
            <a:xfrm>
              <a:off x="3647386" y="3641635"/>
              <a:ext cx="917112" cy="3248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solidFill>
                    <a:schemeClr val="dk2"/>
                  </a:solidFill>
                  <a:latin typeface="Abel"/>
                  <a:ea typeface="Abel"/>
                  <a:cs typeface="Abel"/>
                  <a:sym typeface="Abel"/>
                </a:rPr>
                <a:t>car/control</a:t>
              </a:r>
              <a:endParaRPr sz="900" b="1" dirty="0">
                <a:solidFill>
                  <a:schemeClr val="dk2"/>
                </a:solidFill>
                <a:latin typeface="Abel"/>
                <a:ea typeface="Abel"/>
                <a:cs typeface="Abel"/>
                <a:sym typeface="Abel"/>
              </a:endParaRPr>
            </a:p>
          </p:txBody>
        </p:sp>
      </p:grpSp>
      <p:grpSp>
        <p:nvGrpSpPr>
          <p:cNvPr id="122" name="Gruppo 121">
            <a:extLst>
              <a:ext uri="{FF2B5EF4-FFF2-40B4-BE49-F238E27FC236}">
                <a16:creationId xmlns:a16="http://schemas.microsoft.com/office/drawing/2014/main" id="{0B364E6B-792E-167D-A5C8-B542868D6945}"/>
              </a:ext>
            </a:extLst>
          </p:cNvPr>
          <p:cNvGrpSpPr/>
          <p:nvPr/>
        </p:nvGrpSpPr>
        <p:grpSpPr>
          <a:xfrm>
            <a:off x="3580304" y="4257299"/>
            <a:ext cx="1157980" cy="324815"/>
            <a:chOff x="3567945" y="3641635"/>
            <a:chExt cx="1157980" cy="324815"/>
          </a:xfrm>
        </p:grpSpPr>
        <p:sp>
          <p:nvSpPr>
            <p:cNvPr id="123" name="Google Shape;21175;p56">
              <a:extLst>
                <a:ext uri="{FF2B5EF4-FFF2-40B4-BE49-F238E27FC236}">
                  <a16:creationId xmlns:a16="http://schemas.microsoft.com/office/drawing/2014/main" id="{8E5EF097-2404-C4F8-FB4D-E7A4F26B1790}"/>
                </a:ext>
              </a:extLst>
            </p:cNvPr>
            <p:cNvSpPr/>
            <p:nvPr/>
          </p:nvSpPr>
          <p:spPr>
            <a:xfrm>
              <a:off x="3567945" y="3689071"/>
              <a:ext cx="1157980" cy="241783"/>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181;p56">
              <a:extLst>
                <a:ext uri="{FF2B5EF4-FFF2-40B4-BE49-F238E27FC236}">
                  <a16:creationId xmlns:a16="http://schemas.microsoft.com/office/drawing/2014/main" id="{E7D337C3-7579-F0B3-D157-43EC622BD52F}"/>
                </a:ext>
              </a:extLst>
            </p:cNvPr>
            <p:cNvSpPr txBox="1"/>
            <p:nvPr/>
          </p:nvSpPr>
          <p:spPr>
            <a:xfrm>
              <a:off x="3647386" y="3641635"/>
              <a:ext cx="917112" cy="3248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solidFill>
                    <a:schemeClr val="dk2"/>
                  </a:solidFill>
                  <a:latin typeface="Abel"/>
                  <a:ea typeface="Abel"/>
                  <a:cs typeface="Abel"/>
                  <a:sym typeface="Abel"/>
                </a:rPr>
                <a:t>car/camera</a:t>
              </a:r>
              <a:endParaRPr sz="900" b="1" dirty="0">
                <a:solidFill>
                  <a:schemeClr val="dk2"/>
                </a:solidFill>
                <a:latin typeface="Abel"/>
                <a:ea typeface="Abel"/>
                <a:cs typeface="Abel"/>
                <a:sym typeface="Abel"/>
              </a:endParaRPr>
            </a:p>
          </p:txBody>
        </p:sp>
      </p:grpSp>
      <p:grpSp>
        <p:nvGrpSpPr>
          <p:cNvPr id="125" name="Gruppo 124">
            <a:extLst>
              <a:ext uri="{FF2B5EF4-FFF2-40B4-BE49-F238E27FC236}">
                <a16:creationId xmlns:a16="http://schemas.microsoft.com/office/drawing/2014/main" id="{0CBCCE09-0B76-059E-0C2A-F32268E331CC}"/>
              </a:ext>
            </a:extLst>
          </p:cNvPr>
          <p:cNvGrpSpPr/>
          <p:nvPr/>
        </p:nvGrpSpPr>
        <p:grpSpPr>
          <a:xfrm>
            <a:off x="4802344" y="4269840"/>
            <a:ext cx="1157980" cy="324815"/>
            <a:chOff x="3567945" y="3641635"/>
            <a:chExt cx="1157980" cy="324815"/>
          </a:xfrm>
        </p:grpSpPr>
        <p:sp>
          <p:nvSpPr>
            <p:cNvPr id="126" name="Google Shape;21175;p56">
              <a:extLst>
                <a:ext uri="{FF2B5EF4-FFF2-40B4-BE49-F238E27FC236}">
                  <a16:creationId xmlns:a16="http://schemas.microsoft.com/office/drawing/2014/main" id="{A75DEBAF-4397-2E34-BE96-8175D7E34419}"/>
                </a:ext>
              </a:extLst>
            </p:cNvPr>
            <p:cNvSpPr/>
            <p:nvPr/>
          </p:nvSpPr>
          <p:spPr>
            <a:xfrm>
              <a:off x="3567945" y="3689071"/>
              <a:ext cx="1157980" cy="241783"/>
            </a:xfrm>
            <a:prstGeom prst="snip2DiagRect">
              <a:avLst>
                <a:gd name="adj1" fmla="val 0"/>
                <a:gd name="adj2" fmla="val 16667"/>
              </a:avLst>
            </a:pr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181;p56">
              <a:extLst>
                <a:ext uri="{FF2B5EF4-FFF2-40B4-BE49-F238E27FC236}">
                  <a16:creationId xmlns:a16="http://schemas.microsoft.com/office/drawing/2014/main" id="{832D3098-BFA2-739F-5DC9-168CB1208191}"/>
                </a:ext>
              </a:extLst>
            </p:cNvPr>
            <p:cNvSpPr txBox="1"/>
            <p:nvPr/>
          </p:nvSpPr>
          <p:spPr>
            <a:xfrm>
              <a:off x="3647386" y="3641635"/>
              <a:ext cx="917112" cy="3248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dirty="0">
                  <a:solidFill>
                    <a:schemeClr val="dk2"/>
                  </a:solidFill>
                  <a:latin typeface="Abel"/>
                  <a:ea typeface="Abel"/>
                  <a:cs typeface="Abel"/>
                  <a:sym typeface="Abel"/>
                </a:rPr>
                <a:t>car/parameters</a:t>
              </a:r>
              <a:endParaRPr sz="900" b="1" dirty="0">
                <a:solidFill>
                  <a:schemeClr val="dk2"/>
                </a:solidFill>
                <a:latin typeface="Abel"/>
                <a:ea typeface="Abel"/>
                <a:cs typeface="Abel"/>
                <a:sym typeface="Abel"/>
              </a:endParaRPr>
            </a:p>
          </p:txBody>
        </p:sp>
      </p:grpSp>
      <p:pic>
        <p:nvPicPr>
          <p:cNvPr id="130" name="Picture 16">
            <a:extLst>
              <a:ext uri="{FF2B5EF4-FFF2-40B4-BE49-F238E27FC236}">
                <a16:creationId xmlns:a16="http://schemas.microsoft.com/office/drawing/2014/main" id="{13DFEFB3-A2F5-D621-8967-6A91543952DA}"/>
              </a:ext>
            </a:extLst>
          </p:cNvPr>
          <p:cNvPicPr>
            <a:picLocks noChangeAspect="1"/>
          </p:cNvPicPr>
          <p:nvPr/>
        </p:nvPicPr>
        <p:blipFill>
          <a:blip r:embed="rId6"/>
          <a:stretch>
            <a:fillRect/>
          </a:stretch>
        </p:blipFill>
        <p:spPr>
          <a:xfrm>
            <a:off x="7408652" y="1545007"/>
            <a:ext cx="288511" cy="78685"/>
          </a:xfrm>
          <a:prstGeom prst="rect">
            <a:avLst/>
          </a:prstGeom>
        </p:spPr>
      </p:pic>
      <p:pic>
        <p:nvPicPr>
          <p:cNvPr id="131" name="Immagine 130">
            <a:extLst>
              <a:ext uri="{FF2B5EF4-FFF2-40B4-BE49-F238E27FC236}">
                <a16:creationId xmlns:a16="http://schemas.microsoft.com/office/drawing/2014/main" id="{1650CDF1-7988-E352-9583-5ABDF31BEDE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3275" b="89973" l="10000" r="90000">
                        <a14:foregroundMark x1="24400" y1="44051" x2="24400" y2="44051"/>
                        <a14:foregroundMark x1="21350" y1="40775" x2="21350" y2="40775"/>
                        <a14:foregroundMark x1="23900" y1="41110" x2="23900" y2="41110"/>
                        <a14:foregroundMark x1="22650" y1="38971" x2="22650" y2="38971"/>
                        <a14:foregroundMark x1="19150" y1="38971" x2="19150" y2="38971"/>
                        <a14:foregroundMark x1="31200" y1="47928" x2="31200" y2="47928"/>
                        <a14:foregroundMark x1="32050" y1="43516" x2="32050" y2="43516"/>
                        <a14:foregroundMark x1="31200" y1="38503" x2="31200" y2="38503"/>
                        <a14:foregroundMark x1="37700" y1="37366" x2="37700" y2="37366"/>
                        <a14:foregroundMark x1="37550" y1="40775" x2="37550" y2="40775"/>
                        <a14:foregroundMark x1="39750" y1="35094" x2="39750" y2="35094"/>
                        <a14:foregroundMark x1="14150" y1="34893" x2="14150" y2="34893"/>
                        <a14:foregroundMark x1="35750" y1="29880" x2="35750" y2="29880"/>
                        <a14:foregroundMark x1="34850" y1="26738" x2="34850" y2="26738"/>
                        <a14:foregroundMark x1="32050" y1="24799" x2="32050" y2="24799"/>
                        <a14:foregroundMark x1="14750" y1="36230" x2="14750" y2="36230"/>
                        <a14:foregroundMark x1="16100" y1="3275" x2="16100" y2="3275"/>
                        <a14:foregroundMark x1="13500" y1="28676" x2="13500" y2="28676"/>
                        <a14:foregroundMark x1="12800" y1="23329" x2="12800" y2="23329"/>
                        <a14:foregroundMark x1="12650" y1="16979" x2="12650" y2="16979"/>
                        <a14:foregroundMark x1="24550" y1="45521" x2="24550" y2="45521"/>
                        <a14:foregroundMark x1="26400" y1="44719" x2="26400" y2="44719"/>
                        <a14:foregroundMark x1="24250" y1="44318" x2="24250" y2="44318"/>
                        <a14:foregroundMark x1="26400" y1="44318" x2="26400" y2="44318"/>
                        <a14:foregroundMark x1="23900" y1="45655" x2="23900" y2="45655"/>
                        <a14:foregroundMark x1="23900" y1="48128" x2="23900" y2="48128"/>
                        <a14:foregroundMark x1="29800" y1="48128" x2="29800" y2="48128"/>
                        <a14:foregroundMark x1="29800" y1="48128" x2="22600" y2="44184"/>
                        <a14:foregroundMark x1="20400" y1="45922" x2="23550" y2="39773"/>
                        <a14:foregroundMark x1="32000" y1="47393" x2="45250" y2="34358"/>
                        <a14:foregroundMark x1="27950" y1="40775" x2="34000" y2="34358"/>
                        <a14:foregroundMark x1="36600" y1="35361" x2="36600" y2="35361"/>
                      </a14:backgroundRemoval>
                    </a14:imgEffect>
                  </a14:imgLayer>
                </a14:imgProps>
              </a:ext>
            </a:extLst>
          </a:blip>
          <a:stretch>
            <a:fillRect/>
          </a:stretch>
        </p:blipFill>
        <p:spPr>
          <a:xfrm>
            <a:off x="6821028" y="1536350"/>
            <a:ext cx="1060532" cy="793277"/>
          </a:xfrm>
          <a:prstGeom prst="rect">
            <a:avLst/>
          </a:prstGeom>
        </p:spPr>
      </p:pic>
      <p:pic>
        <p:nvPicPr>
          <p:cNvPr id="132" name="Immagine 131" descr="Immagine che contiene microscopio&#10;&#10;Descrizione generata automaticamente">
            <a:extLst>
              <a:ext uri="{FF2B5EF4-FFF2-40B4-BE49-F238E27FC236}">
                <a16:creationId xmlns:a16="http://schemas.microsoft.com/office/drawing/2014/main" id="{6E0420D1-1DCC-C16D-BBF7-3125CEA39B7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60143" y1="46286" x2="61286" y2="35143"/>
                        <a14:foregroundMark x1="61286" y1="35143" x2="63000" y2="31143"/>
                        <a14:foregroundMark x1="64714" y1="36571" x2="77143" y2="38571"/>
                        <a14:foregroundMark x1="66429" y1="32571" x2="78000" y2="32286"/>
                        <a14:foregroundMark x1="78000" y1="32286" x2="82714" y2="32714"/>
                        <a14:foregroundMark x1="67714" y1="30857" x2="88000" y2="32714"/>
                        <a14:foregroundMark x1="88000" y1="32714" x2="88571" y2="32857"/>
                        <a14:foregroundMark x1="68286" y1="29429" x2="76000" y2="30000"/>
                        <a14:foregroundMark x1="78857" y1="40000" x2="81714" y2="40000"/>
                      </a14:backgroundRemoval>
                    </a14:imgEffect>
                  </a14:imgLayer>
                </a14:imgProps>
              </a:ext>
            </a:extLst>
          </a:blip>
          <a:stretch>
            <a:fillRect/>
          </a:stretch>
        </p:blipFill>
        <p:spPr>
          <a:xfrm>
            <a:off x="7477984" y="2616044"/>
            <a:ext cx="900693" cy="900693"/>
          </a:xfrm>
          <a:prstGeom prst="rect">
            <a:avLst/>
          </a:prstGeom>
        </p:spPr>
      </p:pic>
      <p:pic>
        <p:nvPicPr>
          <p:cNvPr id="149" name="Picture 11">
            <a:extLst>
              <a:ext uri="{FF2B5EF4-FFF2-40B4-BE49-F238E27FC236}">
                <a16:creationId xmlns:a16="http://schemas.microsoft.com/office/drawing/2014/main" id="{123C1B75-FDD1-2D96-6F9B-0F94BEECC700}"/>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4880" b="95655" l="10000" r="90000">
                        <a14:foregroundMark x1="28350" y1="8356" x2="33250" y2="10762"/>
                        <a14:foregroundMark x1="27600" y1="5247" x2="28625" y2="6651"/>
                        <a14:foregroundMark x1="30925" y1="4913" x2="30800" y2="7320"/>
                        <a14:foregroundMark x1="50475" y1="46825" x2="53025" y2="51471"/>
                        <a14:foregroundMark x1="27450" y1="88068" x2="40025" y2="91678"/>
                        <a14:foregroundMark x1="40025" y1="91678" x2="53250" y2="90742"/>
                        <a14:foregroundMark x1="53250" y1="90742" x2="53675" y2="90307"/>
                        <a14:foregroundMark x1="35300" y1="92714" x2="41725" y2="95655"/>
                        <a14:foregroundMark x1="24900" y1="32921" x2="22450" y2="31384"/>
                        <a14:backgroundMark x1="67950" y1="8021" x2="69625" y2="14205"/>
                      </a14:backgroundRemoval>
                    </a14:imgEffect>
                  </a14:imgLayer>
                </a14:imgProps>
              </a:ext>
            </a:extLst>
          </a:blip>
          <a:stretch>
            <a:fillRect/>
          </a:stretch>
        </p:blipFill>
        <p:spPr>
          <a:xfrm rot="279463">
            <a:off x="7390494" y="4169762"/>
            <a:ext cx="791030" cy="5916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340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1"/>
                                        </p:tgtEl>
                                        <p:attrNameLst>
                                          <p:attrName>r</p:attrName>
                                        </p:attrNameLst>
                                      </p:cBhvr>
                                    </p:animRot>
                                    <p:animRot by="-240000">
                                      <p:cBhvr>
                                        <p:cTn id="7" dur="200" fill="hold">
                                          <p:stCondLst>
                                            <p:cond delay="200"/>
                                          </p:stCondLst>
                                        </p:cTn>
                                        <p:tgtEl>
                                          <p:spTgt spid="131"/>
                                        </p:tgtEl>
                                        <p:attrNameLst>
                                          <p:attrName>r</p:attrName>
                                        </p:attrNameLst>
                                      </p:cBhvr>
                                    </p:animRot>
                                    <p:animRot by="240000">
                                      <p:cBhvr>
                                        <p:cTn id="8" dur="200" fill="hold">
                                          <p:stCondLst>
                                            <p:cond delay="400"/>
                                          </p:stCondLst>
                                        </p:cTn>
                                        <p:tgtEl>
                                          <p:spTgt spid="131"/>
                                        </p:tgtEl>
                                        <p:attrNameLst>
                                          <p:attrName>r</p:attrName>
                                        </p:attrNameLst>
                                      </p:cBhvr>
                                    </p:animRot>
                                    <p:animRot by="-240000">
                                      <p:cBhvr>
                                        <p:cTn id="9" dur="200" fill="hold">
                                          <p:stCondLst>
                                            <p:cond delay="600"/>
                                          </p:stCondLst>
                                        </p:cTn>
                                        <p:tgtEl>
                                          <p:spTgt spid="131"/>
                                        </p:tgtEl>
                                        <p:attrNameLst>
                                          <p:attrName>r</p:attrName>
                                        </p:attrNameLst>
                                      </p:cBhvr>
                                    </p:animRot>
                                    <p:animRot by="120000">
                                      <p:cBhvr>
                                        <p:cTn id="10" dur="200" fill="hold">
                                          <p:stCondLst>
                                            <p:cond delay="800"/>
                                          </p:stCondLst>
                                        </p:cTn>
                                        <p:tgtEl>
                                          <p:spTgt spid="1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0279;p38">
            <a:extLst>
              <a:ext uri="{FF2B5EF4-FFF2-40B4-BE49-F238E27FC236}">
                <a16:creationId xmlns:a16="http://schemas.microsoft.com/office/drawing/2014/main" id="{8CCC4DC6-F768-C446-90A2-AA82446B183C}"/>
              </a:ext>
            </a:extLst>
          </p:cNvPr>
          <p:cNvSpPr/>
          <p:nvPr/>
        </p:nvSpPr>
        <p:spPr>
          <a:xfrm>
            <a:off x="3638225" y="730583"/>
            <a:ext cx="1867500" cy="1867200"/>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40;p37">
            <a:extLst>
              <a:ext uri="{FF2B5EF4-FFF2-40B4-BE49-F238E27FC236}">
                <a16:creationId xmlns:a16="http://schemas.microsoft.com/office/drawing/2014/main" id="{3A2169D3-367B-B04B-8E22-2A40911443CA}"/>
              </a:ext>
            </a:extLst>
          </p:cNvPr>
          <p:cNvSpPr txBox="1">
            <a:spLocks/>
          </p:cNvSpPr>
          <p:nvPr/>
        </p:nvSpPr>
        <p:spPr>
          <a:xfrm rot="1379">
            <a:off x="3827027" y="1005084"/>
            <a:ext cx="1489895" cy="658800"/>
          </a:xfrm>
          <a:prstGeom prst="rect">
            <a:avLst/>
          </a:prstGeom>
          <a:noFill/>
          <a:ln>
            <a:noFill/>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3000"/>
              <a:buNone/>
              <a:defRPr sz="3000" kern="1200">
                <a:solidFill>
                  <a:schemeClr val="accent1"/>
                </a:solidFill>
                <a:latin typeface="+mj-lt"/>
                <a:ea typeface="+mj-ea"/>
                <a:cs typeface="+mj-c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GB" sz="9600" dirty="0"/>
              <a:t>IV.</a:t>
            </a:r>
          </a:p>
        </p:txBody>
      </p:sp>
      <p:sp>
        <p:nvSpPr>
          <p:cNvPr id="37" name="Google Shape;20280;p38">
            <a:extLst>
              <a:ext uri="{FF2B5EF4-FFF2-40B4-BE49-F238E27FC236}">
                <a16:creationId xmlns:a16="http://schemas.microsoft.com/office/drawing/2014/main" id="{11095FF1-9914-E147-973D-933A6463A3FB}"/>
              </a:ext>
            </a:extLst>
          </p:cNvPr>
          <p:cNvSpPr txBox="1">
            <a:spLocks noGrp="1"/>
          </p:cNvSpPr>
          <p:nvPr>
            <p:ph type="title"/>
          </p:nvPr>
        </p:nvSpPr>
        <p:spPr>
          <a:xfrm>
            <a:off x="1061150" y="2966100"/>
            <a:ext cx="7021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tx1">
                    <a:lumMod val="75000"/>
                    <a:lumOff val="25000"/>
                  </a:schemeClr>
                </a:solidFill>
              </a:rPr>
              <a:t>SOFTWARE</a:t>
            </a:r>
            <a:endParaRPr sz="4000" dirty="0">
              <a:solidFill>
                <a:schemeClr val="accent1"/>
              </a:solidFill>
            </a:endParaRPr>
          </a:p>
        </p:txBody>
      </p:sp>
      <p:cxnSp>
        <p:nvCxnSpPr>
          <p:cNvPr id="38" name="Google Shape;20283;p38">
            <a:extLst>
              <a:ext uri="{FF2B5EF4-FFF2-40B4-BE49-F238E27FC236}">
                <a16:creationId xmlns:a16="http://schemas.microsoft.com/office/drawing/2014/main" id="{674B6017-8663-D74F-AB13-D487A7A3F911}"/>
              </a:ext>
            </a:extLst>
          </p:cNvPr>
          <p:cNvCxnSpPr>
            <a:endCxn id="37" idx="0"/>
          </p:cNvCxnSpPr>
          <p:nvPr/>
        </p:nvCxnSpPr>
        <p:spPr>
          <a:xfrm>
            <a:off x="4571975" y="2597783"/>
            <a:ext cx="0" cy="368400"/>
          </a:xfrm>
          <a:prstGeom prst="straightConnector1">
            <a:avLst/>
          </a:prstGeom>
          <a:noFill/>
          <a:ln w="9525" cap="flat" cmpd="sng">
            <a:solidFill>
              <a:schemeClr val="accent1"/>
            </a:solidFill>
            <a:prstDash val="solid"/>
            <a:round/>
            <a:headEnd type="none" w="med" len="med"/>
            <a:tailEnd type="diamond" w="med" len="med"/>
          </a:ln>
        </p:spPr>
      </p:cxnSp>
    </p:spTree>
    <p:extLst>
      <p:ext uri="{BB962C8B-B14F-4D97-AF65-F5344CB8AC3E}">
        <p14:creationId xmlns:p14="http://schemas.microsoft.com/office/powerpoint/2010/main" val="3220857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1004;p54">
            <a:extLst>
              <a:ext uri="{FF2B5EF4-FFF2-40B4-BE49-F238E27FC236}">
                <a16:creationId xmlns:a16="http://schemas.microsoft.com/office/drawing/2014/main" id="{06537CFD-AC4A-F44D-8BB1-2A755446773F}"/>
              </a:ext>
            </a:extLst>
          </p:cNvPr>
          <p:cNvSpPr/>
          <p:nvPr/>
        </p:nvSpPr>
        <p:spPr>
          <a:xfrm>
            <a:off x="363482" y="662730"/>
            <a:ext cx="8017120" cy="4335274"/>
          </a:xfrm>
          <a:prstGeom prst="snip2DiagRect">
            <a:avLst>
              <a:gd name="adj1" fmla="val 0"/>
              <a:gd name="adj2" fmla="val 7232"/>
            </a:avLst>
          </a:prstGeom>
          <a:solidFill>
            <a:srgbClr val="44546A">
              <a:alpha val="130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3181;p61">
            <a:extLst>
              <a:ext uri="{FF2B5EF4-FFF2-40B4-BE49-F238E27FC236}">
                <a16:creationId xmlns:a16="http://schemas.microsoft.com/office/drawing/2014/main" id="{32836AC3-410B-D94E-B558-8C1C6B19E430}"/>
              </a:ext>
            </a:extLst>
          </p:cNvPr>
          <p:cNvSpPr txBox="1">
            <a:spLocks/>
          </p:cNvSpPr>
          <p:nvPr/>
        </p:nvSpPr>
        <p:spPr>
          <a:xfrm>
            <a:off x="543227" y="145496"/>
            <a:ext cx="7704000"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pPr algn="ctr"/>
            <a:r>
              <a:rPr lang="en-GB" dirty="0" err="1">
                <a:solidFill>
                  <a:schemeClr val="tx1">
                    <a:lumMod val="75000"/>
                    <a:lumOff val="25000"/>
                  </a:schemeClr>
                </a:solidFill>
              </a:rPr>
              <a:t>WiFi</a:t>
            </a:r>
            <a:r>
              <a:rPr lang="en-GB" dirty="0">
                <a:solidFill>
                  <a:schemeClr val="tx1">
                    <a:lumMod val="75000"/>
                    <a:lumOff val="25000"/>
                  </a:schemeClr>
                </a:solidFill>
              </a:rPr>
              <a:t> &amp; MQTT Connection – Robotic Arm</a:t>
            </a:r>
          </a:p>
        </p:txBody>
      </p:sp>
      <p:pic>
        <p:nvPicPr>
          <p:cNvPr id="3" name="Immagine 2">
            <a:extLst>
              <a:ext uri="{FF2B5EF4-FFF2-40B4-BE49-F238E27FC236}">
                <a16:creationId xmlns:a16="http://schemas.microsoft.com/office/drawing/2014/main" id="{9769D832-2DFB-1635-1F58-DEF136F84BF9}"/>
              </a:ext>
            </a:extLst>
          </p:cNvPr>
          <p:cNvPicPr>
            <a:picLocks noChangeAspect="1"/>
          </p:cNvPicPr>
          <p:nvPr/>
        </p:nvPicPr>
        <p:blipFill rotWithShape="1">
          <a:blip r:embed="rId3"/>
          <a:srcRect r="34582"/>
          <a:stretch/>
        </p:blipFill>
        <p:spPr>
          <a:xfrm>
            <a:off x="474828" y="885413"/>
            <a:ext cx="3873365" cy="1686337"/>
          </a:xfrm>
          <a:prstGeom prst="rect">
            <a:avLst/>
          </a:prstGeom>
        </p:spPr>
      </p:pic>
      <p:pic>
        <p:nvPicPr>
          <p:cNvPr id="8" name="Immagine 7">
            <a:extLst>
              <a:ext uri="{FF2B5EF4-FFF2-40B4-BE49-F238E27FC236}">
                <a16:creationId xmlns:a16="http://schemas.microsoft.com/office/drawing/2014/main" id="{48EF7550-FE2E-4919-DE8B-A93BBD820530}"/>
              </a:ext>
            </a:extLst>
          </p:cNvPr>
          <p:cNvPicPr>
            <a:picLocks noChangeAspect="1"/>
          </p:cNvPicPr>
          <p:nvPr/>
        </p:nvPicPr>
        <p:blipFill rotWithShape="1">
          <a:blip r:embed="rId4"/>
          <a:srcRect t="15828"/>
          <a:stretch/>
        </p:blipFill>
        <p:spPr>
          <a:xfrm>
            <a:off x="474828" y="2677167"/>
            <a:ext cx="1993545" cy="1726998"/>
          </a:xfrm>
          <a:prstGeom prst="rect">
            <a:avLst/>
          </a:prstGeom>
        </p:spPr>
      </p:pic>
      <p:pic>
        <p:nvPicPr>
          <p:cNvPr id="11" name="Immagine 10">
            <a:extLst>
              <a:ext uri="{FF2B5EF4-FFF2-40B4-BE49-F238E27FC236}">
                <a16:creationId xmlns:a16="http://schemas.microsoft.com/office/drawing/2014/main" id="{1A9CB37D-0A61-1531-637D-3458855F0967}"/>
              </a:ext>
            </a:extLst>
          </p:cNvPr>
          <p:cNvPicPr>
            <a:picLocks noChangeAspect="1"/>
          </p:cNvPicPr>
          <p:nvPr/>
        </p:nvPicPr>
        <p:blipFill>
          <a:blip r:embed="rId5"/>
          <a:stretch>
            <a:fillRect/>
          </a:stretch>
        </p:blipFill>
        <p:spPr>
          <a:xfrm>
            <a:off x="5669450" y="716881"/>
            <a:ext cx="2278503" cy="4226972"/>
          </a:xfrm>
          <a:prstGeom prst="rect">
            <a:avLst/>
          </a:prstGeom>
        </p:spPr>
      </p:pic>
    </p:spTree>
    <p:extLst>
      <p:ext uri="{BB962C8B-B14F-4D97-AF65-F5344CB8AC3E}">
        <p14:creationId xmlns:p14="http://schemas.microsoft.com/office/powerpoint/2010/main" val="3152742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86"/>
        <p:cNvGrpSpPr/>
        <p:nvPr/>
      </p:nvGrpSpPr>
      <p:grpSpPr>
        <a:xfrm>
          <a:off x="0" y="0"/>
          <a:ext cx="0" cy="0"/>
          <a:chOff x="0" y="0"/>
          <a:chExt cx="0" cy="0"/>
        </a:xfrm>
      </p:grpSpPr>
      <p:sp>
        <p:nvSpPr>
          <p:cNvPr id="20" name="Google Shape;23181;p61">
            <a:extLst>
              <a:ext uri="{FF2B5EF4-FFF2-40B4-BE49-F238E27FC236}">
                <a16:creationId xmlns:a16="http://schemas.microsoft.com/office/drawing/2014/main" id="{6EE8CD72-C8CD-834E-BB52-A9131C6378A5}"/>
              </a:ext>
            </a:extLst>
          </p:cNvPr>
          <p:cNvSpPr txBox="1">
            <a:spLocks/>
          </p:cNvSpPr>
          <p:nvPr/>
        </p:nvSpPr>
        <p:spPr>
          <a:xfrm>
            <a:off x="720000" y="144000"/>
            <a:ext cx="7704000"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pPr algn="ctr"/>
            <a:r>
              <a:rPr lang="en-GB" dirty="0">
                <a:solidFill>
                  <a:schemeClr val="tx1">
                    <a:lumMod val="75000"/>
                    <a:lumOff val="25000"/>
                  </a:schemeClr>
                </a:solidFill>
              </a:rPr>
              <a:t>Movement - Robotic Arm</a:t>
            </a:r>
          </a:p>
        </p:txBody>
      </p:sp>
      <p:grpSp>
        <p:nvGrpSpPr>
          <p:cNvPr id="7" name="Gruppo 6">
            <a:extLst>
              <a:ext uri="{FF2B5EF4-FFF2-40B4-BE49-F238E27FC236}">
                <a16:creationId xmlns:a16="http://schemas.microsoft.com/office/drawing/2014/main" id="{9978CA42-ACCA-EA5C-B3F2-AA8A126A2716}"/>
              </a:ext>
            </a:extLst>
          </p:cNvPr>
          <p:cNvGrpSpPr/>
          <p:nvPr/>
        </p:nvGrpSpPr>
        <p:grpSpPr>
          <a:xfrm>
            <a:off x="438485" y="671150"/>
            <a:ext cx="3373860" cy="4421411"/>
            <a:chOff x="438485" y="671150"/>
            <a:chExt cx="3373860" cy="4421411"/>
          </a:xfrm>
        </p:grpSpPr>
        <p:sp>
          <p:nvSpPr>
            <p:cNvPr id="14" name="Google Shape;21004;p54">
              <a:extLst>
                <a:ext uri="{FF2B5EF4-FFF2-40B4-BE49-F238E27FC236}">
                  <a16:creationId xmlns:a16="http://schemas.microsoft.com/office/drawing/2014/main" id="{E8599D5E-4C26-0844-B00B-538519C57A1E}"/>
                </a:ext>
              </a:extLst>
            </p:cNvPr>
            <p:cNvSpPr/>
            <p:nvPr/>
          </p:nvSpPr>
          <p:spPr>
            <a:xfrm>
              <a:off x="440638" y="1079882"/>
              <a:ext cx="3371707" cy="4012679"/>
            </a:xfrm>
            <a:prstGeom prst="snip2DiagRect">
              <a:avLst>
                <a:gd name="adj1" fmla="val 0"/>
                <a:gd name="adj2" fmla="val 7232"/>
              </a:avLst>
            </a:prstGeom>
            <a:solidFill>
              <a:srgbClr val="44546A">
                <a:alpha val="130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531;p58">
              <a:extLst>
                <a:ext uri="{FF2B5EF4-FFF2-40B4-BE49-F238E27FC236}">
                  <a16:creationId xmlns:a16="http://schemas.microsoft.com/office/drawing/2014/main" id="{8548F98B-B50D-2B48-B30D-88469DE2EA32}"/>
                </a:ext>
              </a:extLst>
            </p:cNvPr>
            <p:cNvSpPr txBox="1"/>
            <p:nvPr/>
          </p:nvSpPr>
          <p:spPr>
            <a:xfrm>
              <a:off x="438485" y="671150"/>
              <a:ext cx="3040114" cy="373711"/>
            </a:xfrm>
            <a:prstGeom prst="rect">
              <a:avLst/>
            </a:prstGeom>
            <a:noFill/>
            <a:ln>
              <a:noFill/>
            </a:ln>
          </p:spPr>
          <p:txBody>
            <a:bodyPr spcFirstLastPara="1" wrap="square" lIns="91425" tIns="91425" rIns="91425" bIns="91425" anchor="t" anchorCtr="0">
              <a:noAutofit/>
            </a:bodyPr>
            <a:lstStyle/>
            <a:p>
              <a:pPr lvl="0" algn="ctr"/>
              <a:r>
                <a:rPr lang="en-GB" sz="1600" b="1" dirty="0">
                  <a:solidFill>
                    <a:srgbClr val="44546A"/>
                  </a:solidFill>
                  <a:latin typeface="Oxanium"/>
                  <a:ea typeface="Oxanium"/>
                  <a:cs typeface="Oxanium"/>
                  <a:sym typeface="Oxanium"/>
                </a:rPr>
                <a:t>MQTT </a:t>
              </a:r>
              <a:r>
                <a:rPr lang="en-GB" sz="1600" b="1" dirty="0" err="1">
                  <a:solidFill>
                    <a:srgbClr val="44546A"/>
                  </a:solidFill>
                  <a:latin typeface="Oxanium"/>
                  <a:ea typeface="Oxanium"/>
                  <a:cs typeface="Oxanium"/>
                  <a:sym typeface="Oxanium"/>
                </a:rPr>
                <a:t>Callback</a:t>
              </a:r>
              <a:endParaRPr lang="en-GB" sz="1600" b="1" dirty="0">
                <a:solidFill>
                  <a:srgbClr val="44546A"/>
                </a:solidFill>
                <a:latin typeface="Oxanium"/>
                <a:ea typeface="Oxanium"/>
                <a:cs typeface="Oxanium"/>
                <a:sym typeface="Oxanium"/>
              </a:endParaRPr>
            </a:p>
          </p:txBody>
        </p:sp>
        <p:pic>
          <p:nvPicPr>
            <p:cNvPr id="3" name="Immagine 2">
              <a:extLst>
                <a:ext uri="{FF2B5EF4-FFF2-40B4-BE49-F238E27FC236}">
                  <a16:creationId xmlns:a16="http://schemas.microsoft.com/office/drawing/2014/main" id="{DC64C1ED-F463-771B-0D01-7951110EF5B5}"/>
                </a:ext>
              </a:extLst>
            </p:cNvPr>
            <p:cNvPicPr>
              <a:picLocks noChangeAspect="1"/>
            </p:cNvPicPr>
            <p:nvPr/>
          </p:nvPicPr>
          <p:blipFill>
            <a:blip r:embed="rId3"/>
            <a:stretch>
              <a:fillRect/>
            </a:stretch>
          </p:blipFill>
          <p:spPr>
            <a:xfrm>
              <a:off x="707845" y="1187231"/>
              <a:ext cx="2925234" cy="3862601"/>
            </a:xfrm>
            <a:prstGeom prst="rect">
              <a:avLst/>
            </a:prstGeom>
          </p:spPr>
        </p:pic>
      </p:grpSp>
      <p:grpSp>
        <p:nvGrpSpPr>
          <p:cNvPr id="6" name="Gruppo 5">
            <a:extLst>
              <a:ext uri="{FF2B5EF4-FFF2-40B4-BE49-F238E27FC236}">
                <a16:creationId xmlns:a16="http://schemas.microsoft.com/office/drawing/2014/main" id="{58AE39CB-D845-70E2-1326-C984CA9B334E}"/>
              </a:ext>
            </a:extLst>
          </p:cNvPr>
          <p:cNvGrpSpPr/>
          <p:nvPr/>
        </p:nvGrpSpPr>
        <p:grpSpPr>
          <a:xfrm>
            <a:off x="4948871" y="643742"/>
            <a:ext cx="3654179" cy="4424152"/>
            <a:chOff x="3860800" y="702276"/>
            <a:chExt cx="3654179" cy="4424152"/>
          </a:xfrm>
        </p:grpSpPr>
        <p:grpSp>
          <p:nvGrpSpPr>
            <p:cNvPr id="27" name="Group 26">
              <a:extLst>
                <a:ext uri="{FF2B5EF4-FFF2-40B4-BE49-F238E27FC236}">
                  <a16:creationId xmlns:a16="http://schemas.microsoft.com/office/drawing/2014/main" id="{D6AE6853-09E2-AE4B-905E-0A26C9DC62AD}"/>
                </a:ext>
              </a:extLst>
            </p:cNvPr>
            <p:cNvGrpSpPr/>
            <p:nvPr/>
          </p:nvGrpSpPr>
          <p:grpSpPr>
            <a:xfrm>
              <a:off x="3860800" y="702276"/>
              <a:ext cx="3654179" cy="4424152"/>
              <a:chOff x="3811901" y="763378"/>
              <a:chExt cx="3432031" cy="4121851"/>
            </a:xfrm>
          </p:grpSpPr>
          <p:sp>
            <p:nvSpPr>
              <p:cNvPr id="24" name="Google Shape;21004;p54">
                <a:extLst>
                  <a:ext uri="{FF2B5EF4-FFF2-40B4-BE49-F238E27FC236}">
                    <a16:creationId xmlns:a16="http://schemas.microsoft.com/office/drawing/2014/main" id="{605322FB-F2FB-344D-9DE4-29F4B0837B22}"/>
                  </a:ext>
                </a:extLst>
              </p:cNvPr>
              <p:cNvSpPr/>
              <p:nvPr/>
            </p:nvSpPr>
            <p:spPr>
              <a:xfrm>
                <a:off x="3872226" y="1146736"/>
                <a:ext cx="3371706" cy="3738493"/>
              </a:xfrm>
              <a:prstGeom prst="snip2DiagRect">
                <a:avLst>
                  <a:gd name="adj1" fmla="val 0"/>
                  <a:gd name="adj2" fmla="val 7232"/>
                </a:avLst>
              </a:prstGeom>
              <a:solidFill>
                <a:srgbClr val="44546A">
                  <a:alpha val="130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1531;p58">
                <a:extLst>
                  <a:ext uri="{FF2B5EF4-FFF2-40B4-BE49-F238E27FC236}">
                    <a16:creationId xmlns:a16="http://schemas.microsoft.com/office/drawing/2014/main" id="{47902D87-456E-4847-9535-D076344C8ECB}"/>
                  </a:ext>
                </a:extLst>
              </p:cNvPr>
              <p:cNvSpPr txBox="1"/>
              <p:nvPr/>
            </p:nvSpPr>
            <p:spPr>
              <a:xfrm>
                <a:off x="3811901" y="763378"/>
                <a:ext cx="3040114" cy="373711"/>
              </a:xfrm>
              <a:prstGeom prst="rect">
                <a:avLst/>
              </a:prstGeom>
              <a:noFill/>
              <a:ln>
                <a:noFill/>
              </a:ln>
            </p:spPr>
            <p:txBody>
              <a:bodyPr spcFirstLastPara="1" wrap="square" lIns="91425" tIns="91425" rIns="91425" bIns="91425" anchor="t" anchorCtr="0">
                <a:noAutofit/>
              </a:bodyPr>
              <a:lstStyle/>
              <a:p>
                <a:pPr lvl="0" algn="ctr"/>
                <a:r>
                  <a:rPr lang="en-GB" sz="1600" b="1" dirty="0">
                    <a:solidFill>
                      <a:srgbClr val="44546A"/>
                    </a:solidFill>
                    <a:latin typeface="Oxanium"/>
                    <a:ea typeface="Oxanium"/>
                    <a:cs typeface="Oxanium"/>
                    <a:sym typeface="Oxanium"/>
                  </a:rPr>
                  <a:t>Movement</a:t>
                </a:r>
              </a:p>
            </p:txBody>
          </p:sp>
        </p:grpSp>
        <p:pic>
          <p:nvPicPr>
            <p:cNvPr id="5" name="Immagine 4">
              <a:extLst>
                <a:ext uri="{FF2B5EF4-FFF2-40B4-BE49-F238E27FC236}">
                  <a16:creationId xmlns:a16="http://schemas.microsoft.com/office/drawing/2014/main" id="{01A51F4B-0F88-C4D7-2D7C-E680FD8F03DB}"/>
                </a:ext>
              </a:extLst>
            </p:cNvPr>
            <p:cNvPicPr>
              <a:picLocks noChangeAspect="1"/>
            </p:cNvPicPr>
            <p:nvPr/>
          </p:nvPicPr>
          <p:blipFill>
            <a:blip r:embed="rId4"/>
            <a:stretch>
              <a:fillRect/>
            </a:stretch>
          </p:blipFill>
          <p:spPr>
            <a:xfrm>
              <a:off x="4079552" y="1222864"/>
              <a:ext cx="3215917" cy="3526935"/>
            </a:xfrm>
            <a:prstGeom prst="rect">
              <a:avLst/>
            </a:prstGeom>
          </p:spPr>
        </p:pic>
      </p:grpSp>
    </p:spTree>
    <p:extLst>
      <p:ext uri="{BB962C8B-B14F-4D97-AF65-F5344CB8AC3E}">
        <p14:creationId xmlns:p14="http://schemas.microsoft.com/office/powerpoint/2010/main" val="4019590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86"/>
        <p:cNvGrpSpPr/>
        <p:nvPr/>
      </p:nvGrpSpPr>
      <p:grpSpPr>
        <a:xfrm>
          <a:off x="0" y="0"/>
          <a:ext cx="0" cy="0"/>
          <a:chOff x="0" y="0"/>
          <a:chExt cx="0" cy="0"/>
        </a:xfrm>
      </p:grpSpPr>
      <p:sp>
        <p:nvSpPr>
          <p:cNvPr id="20" name="Google Shape;23181;p61">
            <a:extLst>
              <a:ext uri="{FF2B5EF4-FFF2-40B4-BE49-F238E27FC236}">
                <a16:creationId xmlns:a16="http://schemas.microsoft.com/office/drawing/2014/main" id="{6EE8CD72-C8CD-834E-BB52-A9131C6378A5}"/>
              </a:ext>
            </a:extLst>
          </p:cNvPr>
          <p:cNvSpPr txBox="1">
            <a:spLocks/>
          </p:cNvSpPr>
          <p:nvPr/>
        </p:nvSpPr>
        <p:spPr>
          <a:xfrm>
            <a:off x="720000" y="144000"/>
            <a:ext cx="7704000"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pPr algn="ctr"/>
            <a:r>
              <a:rPr lang="en-GB" dirty="0">
                <a:solidFill>
                  <a:schemeClr val="tx1">
                    <a:lumMod val="75000"/>
                    <a:lumOff val="25000"/>
                  </a:schemeClr>
                </a:solidFill>
              </a:rPr>
              <a:t>Conveyor belt</a:t>
            </a:r>
          </a:p>
        </p:txBody>
      </p:sp>
      <p:grpSp>
        <p:nvGrpSpPr>
          <p:cNvPr id="27" name="Group 26">
            <a:extLst>
              <a:ext uri="{FF2B5EF4-FFF2-40B4-BE49-F238E27FC236}">
                <a16:creationId xmlns:a16="http://schemas.microsoft.com/office/drawing/2014/main" id="{D6AE6853-09E2-AE4B-905E-0A26C9DC62AD}"/>
              </a:ext>
            </a:extLst>
          </p:cNvPr>
          <p:cNvGrpSpPr/>
          <p:nvPr/>
        </p:nvGrpSpPr>
        <p:grpSpPr>
          <a:xfrm>
            <a:off x="319402" y="811360"/>
            <a:ext cx="4286569" cy="3341540"/>
            <a:chOff x="3600477" y="802402"/>
            <a:chExt cx="4025976" cy="4082827"/>
          </a:xfrm>
        </p:grpSpPr>
        <p:sp>
          <p:nvSpPr>
            <p:cNvPr id="24" name="Google Shape;21004;p54">
              <a:extLst>
                <a:ext uri="{FF2B5EF4-FFF2-40B4-BE49-F238E27FC236}">
                  <a16:creationId xmlns:a16="http://schemas.microsoft.com/office/drawing/2014/main" id="{605322FB-F2FB-344D-9DE4-29F4B0837B22}"/>
                </a:ext>
              </a:extLst>
            </p:cNvPr>
            <p:cNvSpPr/>
            <p:nvPr/>
          </p:nvSpPr>
          <p:spPr>
            <a:xfrm>
              <a:off x="3872226" y="1291407"/>
              <a:ext cx="3371706" cy="3593822"/>
            </a:xfrm>
            <a:prstGeom prst="snip2DiagRect">
              <a:avLst>
                <a:gd name="adj1" fmla="val 0"/>
                <a:gd name="adj2" fmla="val 7232"/>
              </a:avLst>
            </a:prstGeom>
            <a:solidFill>
              <a:srgbClr val="44546A">
                <a:alpha val="130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1531;p58">
              <a:extLst>
                <a:ext uri="{FF2B5EF4-FFF2-40B4-BE49-F238E27FC236}">
                  <a16:creationId xmlns:a16="http://schemas.microsoft.com/office/drawing/2014/main" id="{47902D87-456E-4847-9535-D076344C8ECB}"/>
                </a:ext>
              </a:extLst>
            </p:cNvPr>
            <p:cNvSpPr txBox="1"/>
            <p:nvPr/>
          </p:nvSpPr>
          <p:spPr>
            <a:xfrm>
              <a:off x="3600477" y="802402"/>
              <a:ext cx="4025976" cy="373711"/>
            </a:xfrm>
            <a:prstGeom prst="rect">
              <a:avLst/>
            </a:prstGeom>
            <a:noFill/>
            <a:ln>
              <a:noFill/>
            </a:ln>
          </p:spPr>
          <p:txBody>
            <a:bodyPr spcFirstLastPara="1" wrap="square" lIns="91425" tIns="91425" rIns="91425" bIns="91425" anchor="t" anchorCtr="0">
              <a:noAutofit/>
            </a:bodyPr>
            <a:lstStyle/>
            <a:p>
              <a:pPr lvl="0" algn="ctr"/>
              <a:r>
                <a:rPr lang="en-GB" sz="1600" b="1" dirty="0">
                  <a:solidFill>
                    <a:srgbClr val="44546A"/>
                  </a:solidFill>
                  <a:latin typeface="Oxanium"/>
                  <a:ea typeface="Oxanium"/>
                  <a:cs typeface="Oxanium"/>
                  <a:sym typeface="Oxanium"/>
                </a:rPr>
                <a:t>MQTT </a:t>
              </a:r>
              <a:r>
                <a:rPr lang="en-GB" sz="1600" b="1" dirty="0" err="1">
                  <a:solidFill>
                    <a:srgbClr val="44546A"/>
                  </a:solidFill>
                  <a:latin typeface="Oxanium"/>
                  <a:ea typeface="Oxanium"/>
                  <a:cs typeface="Oxanium"/>
                  <a:sym typeface="Oxanium"/>
                </a:rPr>
                <a:t>callback</a:t>
              </a:r>
              <a:endParaRPr lang="en-GB" sz="1600" b="1" dirty="0">
                <a:solidFill>
                  <a:srgbClr val="44546A"/>
                </a:solidFill>
                <a:latin typeface="Oxanium"/>
                <a:ea typeface="Oxanium"/>
                <a:cs typeface="Oxanium"/>
                <a:sym typeface="Oxanium"/>
              </a:endParaRPr>
            </a:p>
          </p:txBody>
        </p:sp>
      </p:grpSp>
      <p:grpSp>
        <p:nvGrpSpPr>
          <p:cNvPr id="13" name="Gruppo 12">
            <a:extLst>
              <a:ext uri="{FF2B5EF4-FFF2-40B4-BE49-F238E27FC236}">
                <a16:creationId xmlns:a16="http://schemas.microsoft.com/office/drawing/2014/main" id="{6FE6290C-AF59-06DE-15CB-1E82B48DBC14}"/>
              </a:ext>
            </a:extLst>
          </p:cNvPr>
          <p:cNvGrpSpPr/>
          <p:nvPr/>
        </p:nvGrpSpPr>
        <p:grpSpPr>
          <a:xfrm>
            <a:off x="4412192" y="815690"/>
            <a:ext cx="4430696" cy="3390550"/>
            <a:chOff x="137372" y="902574"/>
            <a:chExt cx="4430696" cy="4189987"/>
          </a:xfrm>
        </p:grpSpPr>
        <p:sp>
          <p:nvSpPr>
            <p:cNvPr id="15" name="Google Shape;21004;p54">
              <a:extLst>
                <a:ext uri="{FF2B5EF4-FFF2-40B4-BE49-F238E27FC236}">
                  <a16:creationId xmlns:a16="http://schemas.microsoft.com/office/drawing/2014/main" id="{AD33D291-D326-D8EF-624C-D562D12D27B9}"/>
                </a:ext>
              </a:extLst>
            </p:cNvPr>
            <p:cNvSpPr/>
            <p:nvPr/>
          </p:nvSpPr>
          <p:spPr>
            <a:xfrm>
              <a:off x="440638" y="1391808"/>
              <a:ext cx="3371707" cy="3700753"/>
            </a:xfrm>
            <a:prstGeom prst="snip2DiagRect">
              <a:avLst>
                <a:gd name="adj1" fmla="val 0"/>
                <a:gd name="adj2" fmla="val 7232"/>
              </a:avLst>
            </a:prstGeom>
            <a:solidFill>
              <a:srgbClr val="44546A">
                <a:alpha val="130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1531;p58">
              <a:extLst>
                <a:ext uri="{FF2B5EF4-FFF2-40B4-BE49-F238E27FC236}">
                  <a16:creationId xmlns:a16="http://schemas.microsoft.com/office/drawing/2014/main" id="{A468E1F1-DE20-8BCB-A3D9-709BEB0C9D4F}"/>
                </a:ext>
              </a:extLst>
            </p:cNvPr>
            <p:cNvSpPr txBox="1"/>
            <p:nvPr/>
          </p:nvSpPr>
          <p:spPr>
            <a:xfrm>
              <a:off x="137372" y="902574"/>
              <a:ext cx="4430696" cy="373711"/>
            </a:xfrm>
            <a:prstGeom prst="rect">
              <a:avLst/>
            </a:prstGeom>
            <a:noFill/>
            <a:ln>
              <a:noFill/>
            </a:ln>
          </p:spPr>
          <p:txBody>
            <a:bodyPr spcFirstLastPara="1" wrap="square" lIns="91425" tIns="91425" rIns="91425" bIns="91425" anchor="t" anchorCtr="0">
              <a:noAutofit/>
            </a:bodyPr>
            <a:lstStyle/>
            <a:p>
              <a:pPr lvl="0" algn="ctr"/>
              <a:r>
                <a:rPr lang="en-GB" sz="1600" b="1" dirty="0">
                  <a:solidFill>
                    <a:srgbClr val="44546A"/>
                  </a:solidFill>
                  <a:latin typeface="Oxanium"/>
                  <a:ea typeface="Oxanium"/>
                  <a:cs typeface="Oxanium"/>
                  <a:sym typeface="Oxanium"/>
                </a:rPr>
                <a:t>Object detection &amp; MQTT communication</a:t>
              </a:r>
            </a:p>
          </p:txBody>
        </p:sp>
      </p:grpSp>
      <p:pic>
        <p:nvPicPr>
          <p:cNvPr id="8" name="Immagine 7">
            <a:extLst>
              <a:ext uri="{FF2B5EF4-FFF2-40B4-BE49-F238E27FC236}">
                <a16:creationId xmlns:a16="http://schemas.microsoft.com/office/drawing/2014/main" id="{34202DE3-4056-9441-4FC1-581E597E0EED}"/>
              </a:ext>
            </a:extLst>
          </p:cNvPr>
          <p:cNvPicPr>
            <a:picLocks noChangeAspect="1"/>
          </p:cNvPicPr>
          <p:nvPr/>
        </p:nvPicPr>
        <p:blipFill>
          <a:blip r:embed="rId3"/>
          <a:stretch>
            <a:fillRect/>
          </a:stretch>
        </p:blipFill>
        <p:spPr>
          <a:xfrm>
            <a:off x="886974" y="1400301"/>
            <a:ext cx="3151427" cy="2342898"/>
          </a:xfrm>
          <a:prstGeom prst="rect">
            <a:avLst/>
          </a:prstGeom>
        </p:spPr>
      </p:pic>
      <p:pic>
        <p:nvPicPr>
          <p:cNvPr id="26" name="Immagine 25">
            <a:extLst>
              <a:ext uri="{FF2B5EF4-FFF2-40B4-BE49-F238E27FC236}">
                <a16:creationId xmlns:a16="http://schemas.microsoft.com/office/drawing/2014/main" id="{DC679233-93F2-F653-A3A6-B5EE7E42D22F}"/>
              </a:ext>
            </a:extLst>
          </p:cNvPr>
          <p:cNvPicPr>
            <a:picLocks noChangeAspect="1"/>
          </p:cNvPicPr>
          <p:nvPr/>
        </p:nvPicPr>
        <p:blipFill>
          <a:blip r:embed="rId4"/>
          <a:stretch>
            <a:fillRect/>
          </a:stretch>
        </p:blipFill>
        <p:spPr>
          <a:xfrm>
            <a:off x="4831079" y="1400301"/>
            <a:ext cx="3054310" cy="2437895"/>
          </a:xfrm>
          <a:prstGeom prst="rect">
            <a:avLst/>
          </a:prstGeom>
        </p:spPr>
      </p:pic>
    </p:spTree>
    <p:extLst>
      <p:ext uri="{BB962C8B-B14F-4D97-AF65-F5344CB8AC3E}">
        <p14:creationId xmlns:p14="http://schemas.microsoft.com/office/powerpoint/2010/main" val="3712277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86"/>
        <p:cNvGrpSpPr/>
        <p:nvPr/>
      </p:nvGrpSpPr>
      <p:grpSpPr>
        <a:xfrm>
          <a:off x="0" y="0"/>
          <a:ext cx="0" cy="0"/>
          <a:chOff x="0" y="0"/>
          <a:chExt cx="0" cy="0"/>
        </a:xfrm>
      </p:grpSpPr>
      <p:sp>
        <p:nvSpPr>
          <p:cNvPr id="20" name="Google Shape;23181;p61">
            <a:extLst>
              <a:ext uri="{FF2B5EF4-FFF2-40B4-BE49-F238E27FC236}">
                <a16:creationId xmlns:a16="http://schemas.microsoft.com/office/drawing/2014/main" id="{6EE8CD72-C8CD-834E-BB52-A9131C6378A5}"/>
              </a:ext>
            </a:extLst>
          </p:cNvPr>
          <p:cNvSpPr txBox="1">
            <a:spLocks/>
          </p:cNvSpPr>
          <p:nvPr/>
        </p:nvSpPr>
        <p:spPr>
          <a:xfrm>
            <a:off x="720000" y="144000"/>
            <a:ext cx="7704000"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pPr algn="ctr"/>
            <a:r>
              <a:rPr lang="en-GB" dirty="0">
                <a:solidFill>
                  <a:schemeClr val="tx1">
                    <a:lumMod val="75000"/>
                    <a:lumOff val="25000"/>
                  </a:schemeClr>
                </a:solidFill>
              </a:rPr>
              <a:t>Movement – Smart car</a:t>
            </a:r>
          </a:p>
        </p:txBody>
      </p:sp>
      <p:grpSp>
        <p:nvGrpSpPr>
          <p:cNvPr id="7" name="Gruppo 6">
            <a:extLst>
              <a:ext uri="{FF2B5EF4-FFF2-40B4-BE49-F238E27FC236}">
                <a16:creationId xmlns:a16="http://schemas.microsoft.com/office/drawing/2014/main" id="{9978CA42-ACCA-EA5C-B3F2-AA8A126A2716}"/>
              </a:ext>
            </a:extLst>
          </p:cNvPr>
          <p:cNvGrpSpPr/>
          <p:nvPr/>
        </p:nvGrpSpPr>
        <p:grpSpPr>
          <a:xfrm>
            <a:off x="438485" y="671150"/>
            <a:ext cx="3373860" cy="4421411"/>
            <a:chOff x="438485" y="671150"/>
            <a:chExt cx="3373860" cy="4421411"/>
          </a:xfrm>
        </p:grpSpPr>
        <p:sp>
          <p:nvSpPr>
            <p:cNvPr id="14" name="Google Shape;21004;p54">
              <a:extLst>
                <a:ext uri="{FF2B5EF4-FFF2-40B4-BE49-F238E27FC236}">
                  <a16:creationId xmlns:a16="http://schemas.microsoft.com/office/drawing/2014/main" id="{E8599D5E-4C26-0844-B00B-538519C57A1E}"/>
                </a:ext>
              </a:extLst>
            </p:cNvPr>
            <p:cNvSpPr/>
            <p:nvPr/>
          </p:nvSpPr>
          <p:spPr>
            <a:xfrm>
              <a:off x="440638" y="1079882"/>
              <a:ext cx="3371707" cy="4012679"/>
            </a:xfrm>
            <a:prstGeom prst="snip2DiagRect">
              <a:avLst>
                <a:gd name="adj1" fmla="val 0"/>
                <a:gd name="adj2" fmla="val 7232"/>
              </a:avLst>
            </a:prstGeom>
            <a:solidFill>
              <a:srgbClr val="44546A">
                <a:alpha val="130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531;p58">
              <a:extLst>
                <a:ext uri="{FF2B5EF4-FFF2-40B4-BE49-F238E27FC236}">
                  <a16:creationId xmlns:a16="http://schemas.microsoft.com/office/drawing/2014/main" id="{8548F98B-B50D-2B48-B30D-88469DE2EA32}"/>
                </a:ext>
              </a:extLst>
            </p:cNvPr>
            <p:cNvSpPr txBox="1"/>
            <p:nvPr/>
          </p:nvSpPr>
          <p:spPr>
            <a:xfrm>
              <a:off x="438485" y="671150"/>
              <a:ext cx="3040114" cy="373711"/>
            </a:xfrm>
            <a:prstGeom prst="rect">
              <a:avLst/>
            </a:prstGeom>
            <a:noFill/>
            <a:ln>
              <a:noFill/>
            </a:ln>
          </p:spPr>
          <p:txBody>
            <a:bodyPr spcFirstLastPara="1" wrap="square" lIns="91425" tIns="91425" rIns="91425" bIns="91425" anchor="t" anchorCtr="0">
              <a:noAutofit/>
            </a:bodyPr>
            <a:lstStyle/>
            <a:p>
              <a:pPr lvl="0" algn="ctr"/>
              <a:r>
                <a:rPr lang="en-GB" sz="1600" b="1" dirty="0">
                  <a:solidFill>
                    <a:srgbClr val="44546A"/>
                  </a:solidFill>
                  <a:latin typeface="Oxanium"/>
                  <a:ea typeface="Oxanium"/>
                  <a:cs typeface="Oxanium"/>
                  <a:sym typeface="Oxanium"/>
                </a:rPr>
                <a:t>MQTT </a:t>
              </a:r>
              <a:r>
                <a:rPr lang="en-GB" sz="1600" b="1" dirty="0" err="1">
                  <a:solidFill>
                    <a:srgbClr val="44546A"/>
                  </a:solidFill>
                  <a:latin typeface="Oxanium"/>
                  <a:ea typeface="Oxanium"/>
                  <a:cs typeface="Oxanium"/>
                  <a:sym typeface="Oxanium"/>
                </a:rPr>
                <a:t>Callback</a:t>
              </a:r>
              <a:endParaRPr lang="en-GB" sz="1600" b="1" dirty="0">
                <a:solidFill>
                  <a:srgbClr val="44546A"/>
                </a:solidFill>
                <a:latin typeface="Oxanium"/>
                <a:ea typeface="Oxanium"/>
                <a:cs typeface="Oxanium"/>
                <a:sym typeface="Oxanium"/>
              </a:endParaRPr>
            </a:p>
          </p:txBody>
        </p:sp>
      </p:grpSp>
      <p:grpSp>
        <p:nvGrpSpPr>
          <p:cNvPr id="27" name="Group 26">
            <a:extLst>
              <a:ext uri="{FF2B5EF4-FFF2-40B4-BE49-F238E27FC236}">
                <a16:creationId xmlns:a16="http://schemas.microsoft.com/office/drawing/2014/main" id="{D6AE6853-09E2-AE4B-905E-0A26C9DC62AD}"/>
              </a:ext>
            </a:extLst>
          </p:cNvPr>
          <p:cNvGrpSpPr/>
          <p:nvPr/>
        </p:nvGrpSpPr>
        <p:grpSpPr>
          <a:xfrm>
            <a:off x="5013100" y="666122"/>
            <a:ext cx="3589949" cy="4426439"/>
            <a:chOff x="3872226" y="784113"/>
            <a:chExt cx="3371706" cy="4101116"/>
          </a:xfrm>
        </p:grpSpPr>
        <p:sp>
          <p:nvSpPr>
            <p:cNvPr id="24" name="Google Shape;21004;p54">
              <a:extLst>
                <a:ext uri="{FF2B5EF4-FFF2-40B4-BE49-F238E27FC236}">
                  <a16:creationId xmlns:a16="http://schemas.microsoft.com/office/drawing/2014/main" id="{605322FB-F2FB-344D-9DE4-29F4B0837B22}"/>
                </a:ext>
              </a:extLst>
            </p:cNvPr>
            <p:cNvSpPr/>
            <p:nvPr/>
          </p:nvSpPr>
          <p:spPr>
            <a:xfrm>
              <a:off x="3872226" y="1146736"/>
              <a:ext cx="3371706" cy="3738493"/>
            </a:xfrm>
            <a:prstGeom prst="snip2DiagRect">
              <a:avLst>
                <a:gd name="adj1" fmla="val 0"/>
                <a:gd name="adj2" fmla="val 7232"/>
              </a:avLst>
            </a:prstGeom>
            <a:solidFill>
              <a:srgbClr val="44546A">
                <a:alpha val="130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1531;p58">
              <a:extLst>
                <a:ext uri="{FF2B5EF4-FFF2-40B4-BE49-F238E27FC236}">
                  <a16:creationId xmlns:a16="http://schemas.microsoft.com/office/drawing/2014/main" id="{47902D87-456E-4847-9535-D076344C8ECB}"/>
                </a:ext>
              </a:extLst>
            </p:cNvPr>
            <p:cNvSpPr txBox="1"/>
            <p:nvPr/>
          </p:nvSpPr>
          <p:spPr>
            <a:xfrm>
              <a:off x="4324833" y="784113"/>
              <a:ext cx="2455068" cy="373711"/>
            </a:xfrm>
            <a:prstGeom prst="rect">
              <a:avLst/>
            </a:prstGeom>
            <a:noFill/>
            <a:ln>
              <a:noFill/>
            </a:ln>
          </p:spPr>
          <p:txBody>
            <a:bodyPr spcFirstLastPara="1" wrap="square" lIns="91425" tIns="91425" rIns="91425" bIns="91425" anchor="t" anchorCtr="0">
              <a:noAutofit/>
            </a:bodyPr>
            <a:lstStyle/>
            <a:p>
              <a:pPr lvl="0" algn="ctr"/>
              <a:r>
                <a:rPr lang="en-GB" sz="1600" b="1" dirty="0">
                  <a:solidFill>
                    <a:srgbClr val="44546A"/>
                  </a:solidFill>
                  <a:latin typeface="Oxanium"/>
                  <a:ea typeface="Oxanium"/>
                  <a:cs typeface="Oxanium"/>
                  <a:sym typeface="Oxanium"/>
                </a:rPr>
                <a:t>Movement</a:t>
              </a:r>
            </a:p>
          </p:txBody>
        </p:sp>
      </p:grpSp>
      <p:pic>
        <p:nvPicPr>
          <p:cNvPr id="4" name="Immagine 3">
            <a:extLst>
              <a:ext uri="{FF2B5EF4-FFF2-40B4-BE49-F238E27FC236}">
                <a16:creationId xmlns:a16="http://schemas.microsoft.com/office/drawing/2014/main" id="{77757709-F3CB-F018-D1A6-031590FB090B}"/>
              </a:ext>
            </a:extLst>
          </p:cNvPr>
          <p:cNvPicPr>
            <a:picLocks noChangeAspect="1"/>
          </p:cNvPicPr>
          <p:nvPr/>
        </p:nvPicPr>
        <p:blipFill>
          <a:blip r:embed="rId3"/>
          <a:stretch>
            <a:fillRect/>
          </a:stretch>
        </p:blipFill>
        <p:spPr>
          <a:xfrm>
            <a:off x="525775" y="1181286"/>
            <a:ext cx="3186192" cy="3733614"/>
          </a:xfrm>
          <a:prstGeom prst="rect">
            <a:avLst/>
          </a:prstGeom>
        </p:spPr>
      </p:pic>
      <p:pic>
        <p:nvPicPr>
          <p:cNvPr id="11" name="Immagine 10">
            <a:extLst>
              <a:ext uri="{FF2B5EF4-FFF2-40B4-BE49-F238E27FC236}">
                <a16:creationId xmlns:a16="http://schemas.microsoft.com/office/drawing/2014/main" id="{1739604A-6C47-D271-93B7-648115B1FB0F}"/>
              </a:ext>
            </a:extLst>
          </p:cNvPr>
          <p:cNvPicPr>
            <a:picLocks noChangeAspect="1"/>
          </p:cNvPicPr>
          <p:nvPr/>
        </p:nvPicPr>
        <p:blipFill>
          <a:blip r:embed="rId4"/>
          <a:stretch>
            <a:fillRect/>
          </a:stretch>
        </p:blipFill>
        <p:spPr>
          <a:xfrm>
            <a:off x="5179988" y="1158766"/>
            <a:ext cx="3244012" cy="3756134"/>
          </a:xfrm>
          <a:prstGeom prst="rect">
            <a:avLst/>
          </a:prstGeom>
        </p:spPr>
      </p:pic>
    </p:spTree>
    <p:extLst>
      <p:ext uri="{BB962C8B-B14F-4D97-AF65-F5344CB8AC3E}">
        <p14:creationId xmlns:p14="http://schemas.microsoft.com/office/powerpoint/2010/main" val="4254054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13"/>
        <p:cNvGrpSpPr/>
        <p:nvPr/>
      </p:nvGrpSpPr>
      <p:grpSpPr>
        <a:xfrm>
          <a:off x="0" y="0"/>
          <a:ext cx="0" cy="0"/>
          <a:chOff x="0" y="0"/>
          <a:chExt cx="0" cy="0"/>
        </a:xfrm>
      </p:grpSpPr>
      <p:sp>
        <p:nvSpPr>
          <p:cNvPr id="24" name="Google Shape;20302;p41">
            <a:extLst>
              <a:ext uri="{FF2B5EF4-FFF2-40B4-BE49-F238E27FC236}">
                <a16:creationId xmlns:a16="http://schemas.microsoft.com/office/drawing/2014/main" id="{83E7499F-5BB8-F14F-A821-C6CD0E3BE30A}"/>
              </a:ext>
            </a:extLst>
          </p:cNvPr>
          <p:cNvSpPr txBox="1">
            <a:spLocks/>
          </p:cNvSpPr>
          <p:nvPr/>
        </p:nvSpPr>
        <p:spPr>
          <a:xfrm>
            <a:off x="4213929" y="1098190"/>
            <a:ext cx="4731951" cy="3390466"/>
          </a:xfrm>
          <a:prstGeom prst="rect">
            <a:avLst/>
          </a:prstGeom>
        </p:spPr>
        <p:txBody>
          <a:bodyPr spcFirstLastPara="1" vert="horz" wrap="square" lIns="91425" tIns="91425" rIns="91425" bIns="91425" rtlCol="0" anchor="t" anchorCtr="0">
            <a:no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1pPr>
            <a:lvl2pPr marL="514350" lvl="1" indent="-171450" algn="ctr" defTabSz="685800" rtl="0" eaLnBrk="1" latinLnBrk="0" hangingPunct="1">
              <a:lnSpc>
                <a:spcPct val="100000"/>
              </a:lnSpc>
              <a:spcBef>
                <a:spcPts val="160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857250" lvl="2" indent="-171450" algn="ctr" defTabSz="685800" rtl="0" eaLnBrk="1" latinLnBrk="0" hangingPunct="1">
              <a:lnSpc>
                <a:spcPct val="100000"/>
              </a:lnSpc>
              <a:spcBef>
                <a:spcPts val="1600"/>
              </a:spcBef>
              <a:spcAft>
                <a:spcPts val="0"/>
              </a:spcAft>
              <a:buSzPts val="1400"/>
              <a:buFont typeface="Arial" panose="020B0604020202020204" pitchFamily="34" charset="0"/>
              <a:buNone/>
              <a:defRPr sz="1500" kern="1200">
                <a:solidFill>
                  <a:schemeClr val="tx1"/>
                </a:solidFill>
                <a:latin typeface="+mn-lt"/>
                <a:ea typeface="+mn-ea"/>
                <a:cs typeface="+mn-cs"/>
              </a:defRPr>
            </a:lvl3pPr>
            <a:lvl4pPr marL="1200150" lvl="3"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4pPr>
            <a:lvl5pPr marL="1543050" lvl="4"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5pPr>
            <a:lvl6pPr marL="1885950" lvl="5"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1600"/>
              </a:spcBef>
              <a:spcAft>
                <a:spcPts val="1600"/>
              </a:spcAft>
              <a:buSzPts val="1400"/>
              <a:buFont typeface="Arial" panose="020B0604020202020204" pitchFamily="34" charset="0"/>
              <a:buNone/>
              <a:defRPr sz="1350" kern="1200">
                <a:solidFill>
                  <a:schemeClr val="tx1"/>
                </a:solidFill>
                <a:latin typeface="+mn-lt"/>
                <a:ea typeface="+mn-ea"/>
                <a:cs typeface="+mn-cs"/>
              </a:defRPr>
            </a:lvl9pPr>
          </a:lstStyle>
          <a:p>
            <a:pPr marL="285750" indent="-285750" algn="l">
              <a:buFont typeface="Wingdings" pitchFamily="2" charset="2"/>
              <a:buChar char="Ø"/>
            </a:pPr>
            <a:endParaRPr lang="en-GB" dirty="0">
              <a:solidFill>
                <a:schemeClr val="tx1">
                  <a:lumMod val="75000"/>
                  <a:lumOff val="25000"/>
                </a:schemeClr>
              </a:solidFill>
            </a:endParaRPr>
          </a:p>
        </p:txBody>
      </p:sp>
      <p:sp>
        <p:nvSpPr>
          <p:cNvPr id="25" name="Google Shape;20302;p41">
            <a:extLst>
              <a:ext uri="{FF2B5EF4-FFF2-40B4-BE49-F238E27FC236}">
                <a16:creationId xmlns:a16="http://schemas.microsoft.com/office/drawing/2014/main" id="{48E24443-CD47-734F-BE26-C70689F6338B}"/>
              </a:ext>
            </a:extLst>
          </p:cNvPr>
          <p:cNvSpPr txBox="1">
            <a:spLocks/>
          </p:cNvSpPr>
          <p:nvPr/>
        </p:nvSpPr>
        <p:spPr>
          <a:xfrm>
            <a:off x="4435602" y="1403207"/>
            <a:ext cx="4157487" cy="3390466"/>
          </a:xfrm>
          <a:prstGeom prst="rect">
            <a:avLst/>
          </a:prstGeom>
        </p:spPr>
        <p:txBody>
          <a:bodyPr spcFirstLastPara="1" vert="horz" wrap="square" lIns="91425" tIns="91425" rIns="91425" bIns="91425" rtlCol="0" anchor="t" anchorCtr="0">
            <a:no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1pPr>
            <a:lvl2pPr marL="514350" lvl="1" indent="-171450" algn="ctr" defTabSz="685800" rtl="0" eaLnBrk="1" latinLnBrk="0" hangingPunct="1">
              <a:lnSpc>
                <a:spcPct val="100000"/>
              </a:lnSpc>
              <a:spcBef>
                <a:spcPts val="160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857250" lvl="2" indent="-171450" algn="ctr" defTabSz="685800" rtl="0" eaLnBrk="1" latinLnBrk="0" hangingPunct="1">
              <a:lnSpc>
                <a:spcPct val="100000"/>
              </a:lnSpc>
              <a:spcBef>
                <a:spcPts val="1600"/>
              </a:spcBef>
              <a:spcAft>
                <a:spcPts val="0"/>
              </a:spcAft>
              <a:buSzPts val="1400"/>
              <a:buFont typeface="Arial" panose="020B0604020202020204" pitchFamily="34" charset="0"/>
              <a:buNone/>
              <a:defRPr sz="1500" kern="1200">
                <a:solidFill>
                  <a:schemeClr val="tx1"/>
                </a:solidFill>
                <a:latin typeface="+mn-lt"/>
                <a:ea typeface="+mn-ea"/>
                <a:cs typeface="+mn-cs"/>
              </a:defRPr>
            </a:lvl3pPr>
            <a:lvl4pPr marL="1200150" lvl="3"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4pPr>
            <a:lvl5pPr marL="1543050" lvl="4"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5pPr>
            <a:lvl6pPr marL="1885950" lvl="5"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1600"/>
              </a:spcBef>
              <a:spcAft>
                <a:spcPts val="1600"/>
              </a:spcAft>
              <a:buSzPts val="1400"/>
              <a:buFont typeface="Arial" panose="020B0604020202020204" pitchFamily="34" charset="0"/>
              <a:buNone/>
              <a:defRPr sz="1350" kern="1200">
                <a:solidFill>
                  <a:schemeClr val="tx1"/>
                </a:solidFill>
                <a:latin typeface="+mn-lt"/>
                <a:ea typeface="+mn-ea"/>
                <a:cs typeface="+mn-cs"/>
              </a:defRPr>
            </a:lvl9pPr>
          </a:lstStyle>
          <a:p>
            <a:pPr marL="285750" indent="-285750" algn="l">
              <a:buFont typeface="Wingdings" pitchFamily="2" charset="2"/>
              <a:buChar char="Ø"/>
            </a:pPr>
            <a:endParaRPr lang="en-GB" dirty="0">
              <a:solidFill>
                <a:schemeClr val="tx1">
                  <a:lumMod val="75000"/>
                  <a:lumOff val="25000"/>
                </a:schemeClr>
              </a:solidFill>
            </a:endParaRPr>
          </a:p>
        </p:txBody>
      </p:sp>
      <p:sp>
        <p:nvSpPr>
          <p:cNvPr id="43" name="Google Shape;23181;p61">
            <a:extLst>
              <a:ext uri="{FF2B5EF4-FFF2-40B4-BE49-F238E27FC236}">
                <a16:creationId xmlns:a16="http://schemas.microsoft.com/office/drawing/2014/main" id="{6AFCFE03-E2FB-9841-BC21-522028400D58}"/>
              </a:ext>
            </a:extLst>
          </p:cNvPr>
          <p:cNvSpPr txBox="1">
            <a:spLocks/>
          </p:cNvSpPr>
          <p:nvPr/>
        </p:nvSpPr>
        <p:spPr>
          <a:xfrm>
            <a:off x="3640553" y="165421"/>
            <a:ext cx="4234739"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GB" dirty="0" err="1">
                <a:solidFill>
                  <a:schemeClr val="tx1">
                    <a:lumMod val="75000"/>
                    <a:lumOff val="25000"/>
                  </a:schemeClr>
                </a:solidFill>
              </a:rPr>
              <a:t>NodeRED</a:t>
            </a:r>
            <a:endParaRPr lang="en-GB" dirty="0">
              <a:solidFill>
                <a:schemeClr val="tx1">
                  <a:lumMod val="75000"/>
                  <a:lumOff val="25000"/>
                </a:schemeClr>
              </a:solidFill>
            </a:endParaRPr>
          </a:p>
        </p:txBody>
      </p:sp>
      <p:sp>
        <p:nvSpPr>
          <p:cNvPr id="44" name="Google Shape;21004;p54">
            <a:extLst>
              <a:ext uri="{FF2B5EF4-FFF2-40B4-BE49-F238E27FC236}">
                <a16:creationId xmlns:a16="http://schemas.microsoft.com/office/drawing/2014/main" id="{8DDA38AD-760A-284B-A93A-DEB72845D8FD}"/>
              </a:ext>
            </a:extLst>
          </p:cNvPr>
          <p:cNvSpPr/>
          <p:nvPr/>
        </p:nvSpPr>
        <p:spPr>
          <a:xfrm>
            <a:off x="68580" y="799921"/>
            <a:ext cx="8983980" cy="4126498"/>
          </a:xfrm>
          <a:prstGeom prst="snip2DiagRect">
            <a:avLst>
              <a:gd name="adj1" fmla="val 0"/>
              <a:gd name="adj2" fmla="val 5671"/>
            </a:avLst>
          </a:prstGeom>
          <a:solidFill>
            <a:srgbClr val="44546A">
              <a:alpha val="130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Immagine 4">
            <a:extLst>
              <a:ext uri="{FF2B5EF4-FFF2-40B4-BE49-F238E27FC236}">
                <a16:creationId xmlns:a16="http://schemas.microsoft.com/office/drawing/2014/main" id="{ED6B4A41-F6C8-58DC-8438-0E2427B0DE8A}"/>
              </a:ext>
            </a:extLst>
          </p:cNvPr>
          <p:cNvPicPr>
            <a:picLocks noChangeAspect="1"/>
          </p:cNvPicPr>
          <p:nvPr/>
        </p:nvPicPr>
        <p:blipFill>
          <a:blip r:embed="rId3"/>
          <a:stretch>
            <a:fillRect/>
          </a:stretch>
        </p:blipFill>
        <p:spPr>
          <a:xfrm>
            <a:off x="287406" y="3467741"/>
            <a:ext cx="8582443" cy="1442475"/>
          </a:xfrm>
          <a:prstGeom prst="rect">
            <a:avLst/>
          </a:prstGeom>
        </p:spPr>
      </p:pic>
      <p:pic>
        <p:nvPicPr>
          <p:cNvPr id="9" name="Immagine 8">
            <a:extLst>
              <a:ext uri="{FF2B5EF4-FFF2-40B4-BE49-F238E27FC236}">
                <a16:creationId xmlns:a16="http://schemas.microsoft.com/office/drawing/2014/main" id="{770726B4-7E08-62B2-6BA4-D7654274E8F1}"/>
              </a:ext>
            </a:extLst>
          </p:cNvPr>
          <p:cNvPicPr>
            <a:picLocks noChangeAspect="1"/>
          </p:cNvPicPr>
          <p:nvPr/>
        </p:nvPicPr>
        <p:blipFill>
          <a:blip r:embed="rId4"/>
          <a:stretch>
            <a:fillRect/>
          </a:stretch>
        </p:blipFill>
        <p:spPr>
          <a:xfrm>
            <a:off x="200127" y="870224"/>
            <a:ext cx="2602450" cy="1591036"/>
          </a:xfrm>
          <a:prstGeom prst="rect">
            <a:avLst/>
          </a:prstGeom>
        </p:spPr>
      </p:pic>
      <p:pic>
        <p:nvPicPr>
          <p:cNvPr id="11" name="Immagine 10">
            <a:extLst>
              <a:ext uri="{FF2B5EF4-FFF2-40B4-BE49-F238E27FC236}">
                <a16:creationId xmlns:a16="http://schemas.microsoft.com/office/drawing/2014/main" id="{A7869439-257F-746A-DC03-B2A3EA32ECB7}"/>
              </a:ext>
            </a:extLst>
          </p:cNvPr>
          <p:cNvPicPr>
            <a:picLocks noChangeAspect="1"/>
          </p:cNvPicPr>
          <p:nvPr/>
        </p:nvPicPr>
        <p:blipFill>
          <a:blip r:embed="rId5"/>
          <a:stretch>
            <a:fillRect/>
          </a:stretch>
        </p:blipFill>
        <p:spPr>
          <a:xfrm>
            <a:off x="2934421" y="870224"/>
            <a:ext cx="3252298" cy="2402944"/>
          </a:xfrm>
          <a:prstGeom prst="rect">
            <a:avLst/>
          </a:prstGeom>
        </p:spPr>
      </p:pic>
      <p:pic>
        <p:nvPicPr>
          <p:cNvPr id="13" name="Immagine 12">
            <a:extLst>
              <a:ext uri="{FF2B5EF4-FFF2-40B4-BE49-F238E27FC236}">
                <a16:creationId xmlns:a16="http://schemas.microsoft.com/office/drawing/2014/main" id="{68AF4288-CF98-DEF0-DD10-42CFA4A198BD}"/>
              </a:ext>
            </a:extLst>
          </p:cNvPr>
          <p:cNvPicPr>
            <a:picLocks noChangeAspect="1"/>
          </p:cNvPicPr>
          <p:nvPr/>
        </p:nvPicPr>
        <p:blipFill>
          <a:blip r:embed="rId6"/>
          <a:stretch>
            <a:fillRect/>
          </a:stretch>
        </p:blipFill>
        <p:spPr>
          <a:xfrm>
            <a:off x="6318564" y="870224"/>
            <a:ext cx="2551286" cy="25272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13"/>
        <p:cNvGrpSpPr/>
        <p:nvPr/>
      </p:nvGrpSpPr>
      <p:grpSpPr>
        <a:xfrm>
          <a:off x="0" y="0"/>
          <a:ext cx="0" cy="0"/>
          <a:chOff x="0" y="0"/>
          <a:chExt cx="0" cy="0"/>
        </a:xfrm>
      </p:grpSpPr>
      <p:sp>
        <p:nvSpPr>
          <p:cNvPr id="24" name="Google Shape;20302;p41">
            <a:extLst>
              <a:ext uri="{FF2B5EF4-FFF2-40B4-BE49-F238E27FC236}">
                <a16:creationId xmlns:a16="http://schemas.microsoft.com/office/drawing/2014/main" id="{83E7499F-5BB8-F14F-A821-C6CD0E3BE30A}"/>
              </a:ext>
            </a:extLst>
          </p:cNvPr>
          <p:cNvSpPr txBox="1">
            <a:spLocks/>
          </p:cNvSpPr>
          <p:nvPr/>
        </p:nvSpPr>
        <p:spPr>
          <a:xfrm>
            <a:off x="4213929" y="1098190"/>
            <a:ext cx="4731951" cy="3390466"/>
          </a:xfrm>
          <a:prstGeom prst="rect">
            <a:avLst/>
          </a:prstGeom>
        </p:spPr>
        <p:txBody>
          <a:bodyPr spcFirstLastPara="1" vert="horz" wrap="square" lIns="91425" tIns="91425" rIns="91425" bIns="91425" rtlCol="0" anchor="t" anchorCtr="0">
            <a:no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1pPr>
            <a:lvl2pPr marL="514350" lvl="1" indent="-171450" algn="ctr" defTabSz="685800" rtl="0" eaLnBrk="1" latinLnBrk="0" hangingPunct="1">
              <a:lnSpc>
                <a:spcPct val="100000"/>
              </a:lnSpc>
              <a:spcBef>
                <a:spcPts val="160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857250" lvl="2" indent="-171450" algn="ctr" defTabSz="685800" rtl="0" eaLnBrk="1" latinLnBrk="0" hangingPunct="1">
              <a:lnSpc>
                <a:spcPct val="100000"/>
              </a:lnSpc>
              <a:spcBef>
                <a:spcPts val="1600"/>
              </a:spcBef>
              <a:spcAft>
                <a:spcPts val="0"/>
              </a:spcAft>
              <a:buSzPts val="1400"/>
              <a:buFont typeface="Arial" panose="020B0604020202020204" pitchFamily="34" charset="0"/>
              <a:buNone/>
              <a:defRPr sz="1500" kern="1200">
                <a:solidFill>
                  <a:schemeClr val="tx1"/>
                </a:solidFill>
                <a:latin typeface="+mn-lt"/>
                <a:ea typeface="+mn-ea"/>
                <a:cs typeface="+mn-cs"/>
              </a:defRPr>
            </a:lvl3pPr>
            <a:lvl4pPr marL="1200150" lvl="3"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4pPr>
            <a:lvl5pPr marL="1543050" lvl="4"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5pPr>
            <a:lvl6pPr marL="1885950" lvl="5"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1600"/>
              </a:spcBef>
              <a:spcAft>
                <a:spcPts val="1600"/>
              </a:spcAft>
              <a:buSzPts val="1400"/>
              <a:buFont typeface="Arial" panose="020B0604020202020204" pitchFamily="34" charset="0"/>
              <a:buNone/>
              <a:defRPr sz="1350" kern="1200">
                <a:solidFill>
                  <a:schemeClr val="tx1"/>
                </a:solidFill>
                <a:latin typeface="+mn-lt"/>
                <a:ea typeface="+mn-ea"/>
                <a:cs typeface="+mn-cs"/>
              </a:defRPr>
            </a:lvl9pPr>
          </a:lstStyle>
          <a:p>
            <a:pPr marL="285750" indent="-285750" algn="l">
              <a:buFont typeface="Wingdings" pitchFamily="2" charset="2"/>
              <a:buChar char="Ø"/>
            </a:pPr>
            <a:endParaRPr lang="en-GB" dirty="0">
              <a:solidFill>
                <a:schemeClr val="tx1">
                  <a:lumMod val="75000"/>
                  <a:lumOff val="25000"/>
                </a:schemeClr>
              </a:solidFill>
            </a:endParaRPr>
          </a:p>
        </p:txBody>
      </p:sp>
      <p:sp>
        <p:nvSpPr>
          <p:cNvPr id="25" name="Google Shape;20302;p41">
            <a:extLst>
              <a:ext uri="{FF2B5EF4-FFF2-40B4-BE49-F238E27FC236}">
                <a16:creationId xmlns:a16="http://schemas.microsoft.com/office/drawing/2014/main" id="{48E24443-CD47-734F-BE26-C70689F6338B}"/>
              </a:ext>
            </a:extLst>
          </p:cNvPr>
          <p:cNvSpPr txBox="1">
            <a:spLocks/>
          </p:cNvSpPr>
          <p:nvPr/>
        </p:nvSpPr>
        <p:spPr>
          <a:xfrm>
            <a:off x="4435602" y="1403207"/>
            <a:ext cx="4157487" cy="3390466"/>
          </a:xfrm>
          <a:prstGeom prst="rect">
            <a:avLst/>
          </a:prstGeom>
        </p:spPr>
        <p:txBody>
          <a:bodyPr spcFirstLastPara="1" vert="horz" wrap="square" lIns="91425" tIns="91425" rIns="91425" bIns="91425" rtlCol="0" anchor="t" anchorCtr="0">
            <a:no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1pPr>
            <a:lvl2pPr marL="514350" lvl="1" indent="-171450" algn="ctr" defTabSz="685800" rtl="0" eaLnBrk="1" latinLnBrk="0" hangingPunct="1">
              <a:lnSpc>
                <a:spcPct val="100000"/>
              </a:lnSpc>
              <a:spcBef>
                <a:spcPts val="160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857250" lvl="2" indent="-171450" algn="ctr" defTabSz="685800" rtl="0" eaLnBrk="1" latinLnBrk="0" hangingPunct="1">
              <a:lnSpc>
                <a:spcPct val="100000"/>
              </a:lnSpc>
              <a:spcBef>
                <a:spcPts val="1600"/>
              </a:spcBef>
              <a:spcAft>
                <a:spcPts val="0"/>
              </a:spcAft>
              <a:buSzPts val="1400"/>
              <a:buFont typeface="Arial" panose="020B0604020202020204" pitchFamily="34" charset="0"/>
              <a:buNone/>
              <a:defRPr sz="1500" kern="1200">
                <a:solidFill>
                  <a:schemeClr val="tx1"/>
                </a:solidFill>
                <a:latin typeface="+mn-lt"/>
                <a:ea typeface="+mn-ea"/>
                <a:cs typeface="+mn-cs"/>
              </a:defRPr>
            </a:lvl3pPr>
            <a:lvl4pPr marL="1200150" lvl="3"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4pPr>
            <a:lvl5pPr marL="1543050" lvl="4"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5pPr>
            <a:lvl6pPr marL="1885950" lvl="5"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1600"/>
              </a:spcBef>
              <a:spcAft>
                <a:spcPts val="1600"/>
              </a:spcAft>
              <a:buSzPts val="1400"/>
              <a:buFont typeface="Arial" panose="020B0604020202020204" pitchFamily="34" charset="0"/>
              <a:buNone/>
              <a:defRPr sz="1350" kern="1200">
                <a:solidFill>
                  <a:schemeClr val="tx1"/>
                </a:solidFill>
                <a:latin typeface="+mn-lt"/>
                <a:ea typeface="+mn-ea"/>
                <a:cs typeface="+mn-cs"/>
              </a:defRPr>
            </a:lvl9pPr>
          </a:lstStyle>
          <a:p>
            <a:pPr marL="285750" indent="-285750" algn="l">
              <a:buFont typeface="Wingdings" pitchFamily="2" charset="2"/>
              <a:buChar char="Ø"/>
            </a:pPr>
            <a:endParaRPr lang="en-GB" dirty="0">
              <a:solidFill>
                <a:schemeClr val="tx1">
                  <a:lumMod val="75000"/>
                  <a:lumOff val="25000"/>
                </a:schemeClr>
              </a:solidFill>
            </a:endParaRPr>
          </a:p>
        </p:txBody>
      </p:sp>
      <p:sp>
        <p:nvSpPr>
          <p:cNvPr id="43" name="Google Shape;23181;p61">
            <a:extLst>
              <a:ext uri="{FF2B5EF4-FFF2-40B4-BE49-F238E27FC236}">
                <a16:creationId xmlns:a16="http://schemas.microsoft.com/office/drawing/2014/main" id="{6AFCFE03-E2FB-9841-BC21-522028400D58}"/>
              </a:ext>
            </a:extLst>
          </p:cNvPr>
          <p:cNvSpPr txBox="1">
            <a:spLocks/>
          </p:cNvSpPr>
          <p:nvPr/>
        </p:nvSpPr>
        <p:spPr>
          <a:xfrm>
            <a:off x="3640553" y="165421"/>
            <a:ext cx="4234739"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GB" dirty="0" err="1">
                <a:solidFill>
                  <a:schemeClr val="tx1">
                    <a:lumMod val="75000"/>
                    <a:lumOff val="25000"/>
                  </a:schemeClr>
                </a:solidFill>
              </a:rPr>
              <a:t>NodeRED</a:t>
            </a:r>
            <a:endParaRPr lang="en-GB" dirty="0">
              <a:solidFill>
                <a:schemeClr val="tx1">
                  <a:lumMod val="75000"/>
                  <a:lumOff val="25000"/>
                </a:schemeClr>
              </a:solidFill>
            </a:endParaRPr>
          </a:p>
        </p:txBody>
      </p:sp>
      <p:sp>
        <p:nvSpPr>
          <p:cNvPr id="44" name="Google Shape;21004;p54">
            <a:extLst>
              <a:ext uri="{FF2B5EF4-FFF2-40B4-BE49-F238E27FC236}">
                <a16:creationId xmlns:a16="http://schemas.microsoft.com/office/drawing/2014/main" id="{8DDA38AD-760A-284B-A93A-DEB72845D8FD}"/>
              </a:ext>
            </a:extLst>
          </p:cNvPr>
          <p:cNvSpPr/>
          <p:nvPr/>
        </p:nvSpPr>
        <p:spPr>
          <a:xfrm>
            <a:off x="68580" y="799921"/>
            <a:ext cx="8983980" cy="4126498"/>
          </a:xfrm>
          <a:prstGeom prst="snip2DiagRect">
            <a:avLst>
              <a:gd name="adj1" fmla="val 0"/>
              <a:gd name="adj2" fmla="val 5671"/>
            </a:avLst>
          </a:prstGeom>
          <a:solidFill>
            <a:srgbClr val="44546A">
              <a:alpha val="130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Immagine 4">
            <a:extLst>
              <a:ext uri="{FF2B5EF4-FFF2-40B4-BE49-F238E27FC236}">
                <a16:creationId xmlns:a16="http://schemas.microsoft.com/office/drawing/2014/main" id="{ED6B4A41-F6C8-58DC-8438-0E2427B0DE8A}"/>
              </a:ext>
            </a:extLst>
          </p:cNvPr>
          <p:cNvPicPr>
            <a:picLocks noChangeAspect="1"/>
          </p:cNvPicPr>
          <p:nvPr/>
        </p:nvPicPr>
        <p:blipFill>
          <a:blip r:embed="rId3"/>
          <a:stretch>
            <a:fillRect/>
          </a:stretch>
        </p:blipFill>
        <p:spPr>
          <a:xfrm>
            <a:off x="198120" y="2963857"/>
            <a:ext cx="8751570" cy="1524799"/>
          </a:xfrm>
          <a:prstGeom prst="rect">
            <a:avLst/>
          </a:prstGeom>
        </p:spPr>
      </p:pic>
      <p:pic>
        <p:nvPicPr>
          <p:cNvPr id="3" name="Immagine 2">
            <a:extLst>
              <a:ext uri="{FF2B5EF4-FFF2-40B4-BE49-F238E27FC236}">
                <a16:creationId xmlns:a16="http://schemas.microsoft.com/office/drawing/2014/main" id="{5C4BE4E4-BF22-5FA1-E02B-009179A75D72}"/>
              </a:ext>
            </a:extLst>
          </p:cNvPr>
          <p:cNvPicPr>
            <a:picLocks noChangeAspect="1"/>
          </p:cNvPicPr>
          <p:nvPr/>
        </p:nvPicPr>
        <p:blipFill>
          <a:blip r:embed="rId4"/>
          <a:stretch>
            <a:fillRect/>
          </a:stretch>
        </p:blipFill>
        <p:spPr>
          <a:xfrm>
            <a:off x="171450" y="981647"/>
            <a:ext cx="8778240" cy="1800485"/>
          </a:xfrm>
          <a:prstGeom prst="rect">
            <a:avLst/>
          </a:prstGeom>
        </p:spPr>
      </p:pic>
    </p:spTree>
    <p:extLst>
      <p:ext uri="{BB962C8B-B14F-4D97-AF65-F5344CB8AC3E}">
        <p14:creationId xmlns:p14="http://schemas.microsoft.com/office/powerpoint/2010/main" val="98716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0279;p38">
            <a:extLst>
              <a:ext uri="{FF2B5EF4-FFF2-40B4-BE49-F238E27FC236}">
                <a16:creationId xmlns:a16="http://schemas.microsoft.com/office/drawing/2014/main" id="{8CCC4DC6-F768-C446-90A2-AA82446B183C}"/>
              </a:ext>
            </a:extLst>
          </p:cNvPr>
          <p:cNvSpPr/>
          <p:nvPr/>
        </p:nvSpPr>
        <p:spPr>
          <a:xfrm>
            <a:off x="3638225" y="730583"/>
            <a:ext cx="1867500" cy="1867200"/>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40;p37">
            <a:extLst>
              <a:ext uri="{FF2B5EF4-FFF2-40B4-BE49-F238E27FC236}">
                <a16:creationId xmlns:a16="http://schemas.microsoft.com/office/drawing/2014/main" id="{3A2169D3-367B-B04B-8E22-2A40911443CA}"/>
              </a:ext>
            </a:extLst>
          </p:cNvPr>
          <p:cNvSpPr txBox="1">
            <a:spLocks/>
          </p:cNvSpPr>
          <p:nvPr/>
        </p:nvSpPr>
        <p:spPr>
          <a:xfrm rot="1379">
            <a:off x="4198025" y="1005260"/>
            <a:ext cx="885770" cy="658800"/>
          </a:xfrm>
          <a:prstGeom prst="rect">
            <a:avLst/>
          </a:prstGeom>
          <a:noFill/>
          <a:ln>
            <a:noFill/>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3000"/>
              <a:buNone/>
              <a:defRPr sz="3000" kern="1200">
                <a:solidFill>
                  <a:schemeClr val="accent1"/>
                </a:solidFill>
                <a:latin typeface="+mj-lt"/>
                <a:ea typeface="+mj-ea"/>
                <a:cs typeface="+mj-c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GB" sz="9600" dirty="0"/>
              <a:t>I.</a:t>
            </a:r>
          </a:p>
        </p:txBody>
      </p:sp>
      <p:sp>
        <p:nvSpPr>
          <p:cNvPr id="37" name="Google Shape;20280;p38">
            <a:extLst>
              <a:ext uri="{FF2B5EF4-FFF2-40B4-BE49-F238E27FC236}">
                <a16:creationId xmlns:a16="http://schemas.microsoft.com/office/drawing/2014/main" id="{11095FF1-9914-E147-973D-933A6463A3FB}"/>
              </a:ext>
            </a:extLst>
          </p:cNvPr>
          <p:cNvSpPr txBox="1">
            <a:spLocks noGrp="1"/>
          </p:cNvSpPr>
          <p:nvPr>
            <p:ph type="title"/>
          </p:nvPr>
        </p:nvSpPr>
        <p:spPr>
          <a:xfrm>
            <a:off x="1061150" y="2966100"/>
            <a:ext cx="7021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tx1">
                    <a:lumMod val="75000"/>
                    <a:lumOff val="25000"/>
                  </a:schemeClr>
                </a:solidFill>
              </a:rPr>
              <a:t>INTRODUCTION</a:t>
            </a:r>
            <a:endParaRPr sz="4000" dirty="0"/>
          </a:p>
        </p:txBody>
      </p:sp>
      <p:cxnSp>
        <p:nvCxnSpPr>
          <p:cNvPr id="38" name="Google Shape;20283;p38">
            <a:extLst>
              <a:ext uri="{FF2B5EF4-FFF2-40B4-BE49-F238E27FC236}">
                <a16:creationId xmlns:a16="http://schemas.microsoft.com/office/drawing/2014/main" id="{674B6017-8663-D74F-AB13-D487A7A3F911}"/>
              </a:ext>
            </a:extLst>
          </p:cNvPr>
          <p:cNvCxnSpPr>
            <a:endCxn id="37" idx="0"/>
          </p:cNvCxnSpPr>
          <p:nvPr/>
        </p:nvCxnSpPr>
        <p:spPr>
          <a:xfrm>
            <a:off x="4571975" y="2597783"/>
            <a:ext cx="0" cy="368400"/>
          </a:xfrm>
          <a:prstGeom prst="straightConnector1">
            <a:avLst/>
          </a:prstGeom>
          <a:noFill/>
          <a:ln w="9525" cap="flat" cmpd="sng">
            <a:solidFill>
              <a:schemeClr val="accent1"/>
            </a:solidFill>
            <a:prstDash val="solid"/>
            <a:round/>
            <a:headEnd type="none" w="med" len="med"/>
            <a:tailEnd type="diamond" w="med" len="med"/>
          </a:ln>
        </p:spPr>
      </p:cxnSp>
    </p:spTree>
    <p:extLst>
      <p:ext uri="{BB962C8B-B14F-4D97-AF65-F5344CB8AC3E}">
        <p14:creationId xmlns:p14="http://schemas.microsoft.com/office/powerpoint/2010/main" val="927922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5BD251-5E80-F34C-A55B-210017F760A8}"/>
              </a:ext>
            </a:extLst>
          </p:cNvPr>
          <p:cNvPicPr>
            <a:picLocks noChangeAspect="1"/>
          </p:cNvPicPr>
          <p:nvPr/>
        </p:nvPicPr>
        <p:blipFill>
          <a:blip r:embed="rId3"/>
          <a:stretch>
            <a:fillRect/>
          </a:stretch>
        </p:blipFill>
        <p:spPr>
          <a:xfrm>
            <a:off x="3709170" y="1701748"/>
            <a:ext cx="1614252" cy="1060342"/>
          </a:xfrm>
          <a:prstGeom prst="rect">
            <a:avLst/>
          </a:prstGeom>
        </p:spPr>
      </p:pic>
      <p:grpSp>
        <p:nvGrpSpPr>
          <p:cNvPr id="14" name="Group 13">
            <a:extLst>
              <a:ext uri="{FF2B5EF4-FFF2-40B4-BE49-F238E27FC236}">
                <a16:creationId xmlns:a16="http://schemas.microsoft.com/office/drawing/2014/main" id="{DB1D80D5-E942-DD45-995B-F0FFA909C0FF}"/>
              </a:ext>
            </a:extLst>
          </p:cNvPr>
          <p:cNvGrpSpPr>
            <a:grpSpLocks noChangeAspect="1"/>
          </p:cNvGrpSpPr>
          <p:nvPr/>
        </p:nvGrpSpPr>
        <p:grpSpPr>
          <a:xfrm>
            <a:off x="6666884" y="1291657"/>
            <a:ext cx="2422081" cy="1592472"/>
            <a:chOff x="4608556" y="1083791"/>
            <a:chExt cx="1554474" cy="1022037"/>
          </a:xfrm>
        </p:grpSpPr>
        <p:sp>
          <p:nvSpPr>
            <p:cNvPr id="15" name="TextBox 14">
              <a:extLst>
                <a:ext uri="{FF2B5EF4-FFF2-40B4-BE49-F238E27FC236}">
                  <a16:creationId xmlns:a16="http://schemas.microsoft.com/office/drawing/2014/main" id="{F6A99E5E-2CC4-CE47-BC28-A52FED15893C}"/>
                </a:ext>
              </a:extLst>
            </p:cNvPr>
            <p:cNvSpPr txBox="1"/>
            <p:nvPr/>
          </p:nvSpPr>
          <p:spPr>
            <a:xfrm>
              <a:off x="4608556" y="1083791"/>
              <a:ext cx="909854" cy="16102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Robot Arm Node </a:t>
              </a:r>
            </a:p>
          </p:txBody>
        </p:sp>
        <p:grpSp>
          <p:nvGrpSpPr>
            <p:cNvPr id="16" name="Group 15">
              <a:extLst>
                <a:ext uri="{FF2B5EF4-FFF2-40B4-BE49-F238E27FC236}">
                  <a16:creationId xmlns:a16="http://schemas.microsoft.com/office/drawing/2014/main" id="{5A0EBD63-3535-7B48-82F9-F5D45CE339EE}"/>
                </a:ext>
              </a:extLst>
            </p:cNvPr>
            <p:cNvGrpSpPr/>
            <p:nvPr/>
          </p:nvGrpSpPr>
          <p:grpSpPr>
            <a:xfrm>
              <a:off x="4671727" y="1258617"/>
              <a:ext cx="1491303" cy="847211"/>
              <a:chOff x="4671727" y="1258617"/>
              <a:chExt cx="1491303" cy="847211"/>
            </a:xfrm>
          </p:grpSpPr>
          <p:grpSp>
            <p:nvGrpSpPr>
              <p:cNvPr id="17" name="Group 16">
                <a:extLst>
                  <a:ext uri="{FF2B5EF4-FFF2-40B4-BE49-F238E27FC236}">
                    <a16:creationId xmlns:a16="http://schemas.microsoft.com/office/drawing/2014/main" id="{2E38FD66-31C7-2943-8788-3F38CF77A870}"/>
                  </a:ext>
                </a:extLst>
              </p:cNvPr>
              <p:cNvGrpSpPr>
                <a:grpSpLocks noChangeAspect="1"/>
              </p:cNvGrpSpPr>
              <p:nvPr/>
            </p:nvGrpSpPr>
            <p:grpSpPr>
              <a:xfrm>
                <a:off x="4839777" y="1337999"/>
                <a:ext cx="583499" cy="627117"/>
                <a:chOff x="6378087" y="1087413"/>
                <a:chExt cx="1289588" cy="1385987"/>
              </a:xfrm>
            </p:grpSpPr>
            <p:pic>
              <p:nvPicPr>
                <p:cNvPr id="20" name="Picture 19">
                  <a:extLst>
                    <a:ext uri="{FF2B5EF4-FFF2-40B4-BE49-F238E27FC236}">
                      <a16:creationId xmlns:a16="http://schemas.microsoft.com/office/drawing/2014/main" id="{ECB4617E-1B5D-5E44-94C4-63BA164AA2C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378087" y="1459694"/>
                  <a:ext cx="1289588" cy="1013706"/>
                </a:xfrm>
                <a:prstGeom prst="rect">
                  <a:avLst/>
                </a:prstGeom>
              </p:spPr>
            </p:pic>
            <p:pic>
              <p:nvPicPr>
                <p:cNvPr id="21" name="Picture 20">
                  <a:extLst>
                    <a:ext uri="{FF2B5EF4-FFF2-40B4-BE49-F238E27FC236}">
                      <a16:creationId xmlns:a16="http://schemas.microsoft.com/office/drawing/2014/main" id="{D5003ED0-3D5B-CE4C-B636-0320BBDA6E98}"/>
                    </a:ext>
                  </a:extLst>
                </p:cNvPr>
                <p:cNvPicPr>
                  <a:picLocks noChangeAspect="1"/>
                </p:cNvPicPr>
                <p:nvPr/>
              </p:nvPicPr>
              <p:blipFill>
                <a:blip r:embed="rId6"/>
                <a:stretch>
                  <a:fillRect/>
                </a:stretch>
              </p:blipFill>
              <p:spPr>
                <a:xfrm>
                  <a:off x="6872499" y="1244299"/>
                  <a:ext cx="789784" cy="215395"/>
                </a:xfrm>
                <a:prstGeom prst="rect">
                  <a:avLst/>
                </a:prstGeom>
              </p:spPr>
            </p:pic>
            <p:pic>
              <p:nvPicPr>
                <p:cNvPr id="22" name="Picture 21">
                  <a:extLst>
                    <a:ext uri="{FF2B5EF4-FFF2-40B4-BE49-F238E27FC236}">
                      <a16:creationId xmlns:a16="http://schemas.microsoft.com/office/drawing/2014/main" id="{5DAD1834-08D0-5C4A-AA83-515B7687A6DC}"/>
                    </a:ext>
                  </a:extLst>
                </p:cNvPr>
                <p:cNvPicPr>
                  <a:picLocks noChangeAspect="1"/>
                </p:cNvPicPr>
                <p:nvPr/>
              </p:nvPicPr>
              <p:blipFill>
                <a:blip r:embed="rId7"/>
                <a:stretch>
                  <a:fillRect/>
                </a:stretch>
              </p:blipFill>
              <p:spPr>
                <a:xfrm>
                  <a:off x="6378089" y="1087413"/>
                  <a:ext cx="500803" cy="375602"/>
                </a:xfrm>
                <a:prstGeom prst="rect">
                  <a:avLst/>
                </a:prstGeom>
              </p:spPr>
            </p:pic>
          </p:grpSp>
          <p:sp>
            <p:nvSpPr>
              <p:cNvPr id="18" name="Google Shape;21175;p56">
                <a:extLst>
                  <a:ext uri="{FF2B5EF4-FFF2-40B4-BE49-F238E27FC236}">
                    <a16:creationId xmlns:a16="http://schemas.microsoft.com/office/drawing/2014/main" id="{2B5F91BD-F6C2-3F46-A013-3597C6651FB1}"/>
                  </a:ext>
                </a:extLst>
              </p:cNvPr>
              <p:cNvSpPr/>
              <p:nvPr/>
            </p:nvSpPr>
            <p:spPr>
              <a:xfrm>
                <a:off x="4671727" y="1258617"/>
                <a:ext cx="1491303" cy="847211"/>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 name="Picture 44">
            <a:extLst>
              <a:ext uri="{FF2B5EF4-FFF2-40B4-BE49-F238E27FC236}">
                <a16:creationId xmlns:a16="http://schemas.microsoft.com/office/drawing/2014/main" id="{D8406535-244F-324A-88CE-CCA1FB9E6B80}"/>
              </a:ext>
            </a:extLst>
          </p:cNvPr>
          <p:cNvPicPr>
            <a:picLocks noChangeAspect="1"/>
          </p:cNvPicPr>
          <p:nvPr/>
        </p:nvPicPr>
        <p:blipFill>
          <a:blip r:embed="rId8"/>
          <a:stretch>
            <a:fillRect/>
          </a:stretch>
        </p:blipFill>
        <p:spPr>
          <a:xfrm>
            <a:off x="3758700" y="1376373"/>
            <a:ext cx="1462030" cy="294510"/>
          </a:xfrm>
          <a:prstGeom prst="rect">
            <a:avLst/>
          </a:prstGeom>
        </p:spPr>
      </p:pic>
      <p:grpSp>
        <p:nvGrpSpPr>
          <p:cNvPr id="56" name="Group 55">
            <a:extLst>
              <a:ext uri="{FF2B5EF4-FFF2-40B4-BE49-F238E27FC236}">
                <a16:creationId xmlns:a16="http://schemas.microsoft.com/office/drawing/2014/main" id="{9053810A-972C-7D45-AD41-A0FCED7737BD}"/>
              </a:ext>
            </a:extLst>
          </p:cNvPr>
          <p:cNvGrpSpPr/>
          <p:nvPr/>
        </p:nvGrpSpPr>
        <p:grpSpPr>
          <a:xfrm>
            <a:off x="6267317" y="3515674"/>
            <a:ext cx="1937118" cy="1470882"/>
            <a:chOff x="6680041" y="1968852"/>
            <a:chExt cx="1165230" cy="1302831"/>
          </a:xfrm>
        </p:grpSpPr>
        <p:pic>
          <p:nvPicPr>
            <p:cNvPr id="61" name="Picture 60">
              <a:extLst>
                <a:ext uri="{FF2B5EF4-FFF2-40B4-BE49-F238E27FC236}">
                  <a16:creationId xmlns:a16="http://schemas.microsoft.com/office/drawing/2014/main" id="{45705055-DA18-344E-B07C-BC2B6131300C}"/>
                </a:ext>
              </a:extLst>
            </p:cNvPr>
            <p:cNvPicPr>
              <a:picLocks noChangeAspect="1"/>
            </p:cNvPicPr>
            <p:nvPr/>
          </p:nvPicPr>
          <p:blipFill>
            <a:blip r:embed="rId7"/>
            <a:stretch>
              <a:fillRect/>
            </a:stretch>
          </p:blipFill>
          <p:spPr>
            <a:xfrm>
              <a:off x="6742339" y="2390266"/>
              <a:ext cx="248078" cy="158835"/>
            </a:xfrm>
            <a:prstGeom prst="rect">
              <a:avLst/>
            </a:prstGeom>
          </p:spPr>
        </p:pic>
        <p:sp>
          <p:nvSpPr>
            <p:cNvPr id="58" name="Google Shape;21175;p56">
              <a:extLst>
                <a:ext uri="{FF2B5EF4-FFF2-40B4-BE49-F238E27FC236}">
                  <a16:creationId xmlns:a16="http://schemas.microsoft.com/office/drawing/2014/main" id="{C927AE8B-F7D2-CB49-A879-C97CD58D7661}"/>
                </a:ext>
              </a:extLst>
            </p:cNvPr>
            <p:cNvSpPr/>
            <p:nvPr/>
          </p:nvSpPr>
          <p:spPr>
            <a:xfrm>
              <a:off x="6680041" y="2243086"/>
              <a:ext cx="1165230" cy="1028597"/>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TextBox 58">
              <a:extLst>
                <a:ext uri="{FF2B5EF4-FFF2-40B4-BE49-F238E27FC236}">
                  <a16:creationId xmlns:a16="http://schemas.microsoft.com/office/drawing/2014/main" id="{91514A17-6874-0F4D-BCDA-7129BE10DB88}"/>
                </a:ext>
              </a:extLst>
            </p:cNvPr>
            <p:cNvSpPr txBox="1"/>
            <p:nvPr/>
          </p:nvSpPr>
          <p:spPr>
            <a:xfrm>
              <a:off x="6707897" y="1968852"/>
              <a:ext cx="925994" cy="222237"/>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Smart car</a:t>
              </a:r>
            </a:p>
          </p:txBody>
        </p:sp>
      </p:grpSp>
      <p:grpSp>
        <p:nvGrpSpPr>
          <p:cNvPr id="47" name="Group 46">
            <a:extLst>
              <a:ext uri="{FF2B5EF4-FFF2-40B4-BE49-F238E27FC236}">
                <a16:creationId xmlns:a16="http://schemas.microsoft.com/office/drawing/2014/main" id="{988417C9-E3B4-834C-ACD4-8F0E3D80E7A1}"/>
              </a:ext>
            </a:extLst>
          </p:cNvPr>
          <p:cNvGrpSpPr/>
          <p:nvPr/>
        </p:nvGrpSpPr>
        <p:grpSpPr>
          <a:xfrm>
            <a:off x="3016239" y="3742162"/>
            <a:ext cx="1765598" cy="1159695"/>
            <a:chOff x="4507884" y="3568182"/>
            <a:chExt cx="1448975" cy="998665"/>
          </a:xfrm>
        </p:grpSpPr>
        <p:sp>
          <p:nvSpPr>
            <p:cNvPr id="48" name="TextBox 47">
              <a:extLst>
                <a:ext uri="{FF2B5EF4-FFF2-40B4-BE49-F238E27FC236}">
                  <a16:creationId xmlns:a16="http://schemas.microsoft.com/office/drawing/2014/main" id="{E76DDF74-0E97-3D43-B613-F26980A39C33}"/>
                </a:ext>
              </a:extLst>
            </p:cNvPr>
            <p:cNvSpPr txBox="1"/>
            <p:nvPr/>
          </p:nvSpPr>
          <p:spPr>
            <a:xfrm>
              <a:off x="4579649" y="3568182"/>
              <a:ext cx="1164519"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Conveyor belt</a:t>
              </a:r>
            </a:p>
          </p:txBody>
        </p:sp>
        <p:grpSp>
          <p:nvGrpSpPr>
            <p:cNvPr id="49" name="Group 48">
              <a:extLst>
                <a:ext uri="{FF2B5EF4-FFF2-40B4-BE49-F238E27FC236}">
                  <a16:creationId xmlns:a16="http://schemas.microsoft.com/office/drawing/2014/main" id="{255C179F-A66F-8648-9D43-A45ED5E98913}"/>
                </a:ext>
              </a:extLst>
            </p:cNvPr>
            <p:cNvGrpSpPr/>
            <p:nvPr/>
          </p:nvGrpSpPr>
          <p:grpSpPr>
            <a:xfrm>
              <a:off x="4507884" y="3833345"/>
              <a:ext cx="1448975" cy="733502"/>
              <a:chOff x="4507884" y="3833345"/>
              <a:chExt cx="1448975" cy="733502"/>
            </a:xfrm>
          </p:grpSpPr>
          <p:grpSp>
            <p:nvGrpSpPr>
              <p:cNvPr id="51" name="Group 50">
                <a:extLst>
                  <a:ext uri="{FF2B5EF4-FFF2-40B4-BE49-F238E27FC236}">
                    <a16:creationId xmlns:a16="http://schemas.microsoft.com/office/drawing/2014/main" id="{E372620E-EC8D-4247-85FE-273D9E46CBA1}"/>
                  </a:ext>
                </a:extLst>
              </p:cNvPr>
              <p:cNvGrpSpPr>
                <a:grpSpLocks noChangeAspect="1"/>
              </p:cNvGrpSpPr>
              <p:nvPr/>
            </p:nvGrpSpPr>
            <p:grpSpPr>
              <a:xfrm>
                <a:off x="4575025" y="3899957"/>
                <a:ext cx="581058" cy="169949"/>
                <a:chOff x="6284524" y="1012561"/>
                <a:chExt cx="1284193" cy="375603"/>
              </a:xfrm>
            </p:grpSpPr>
            <p:pic>
              <p:nvPicPr>
                <p:cNvPr id="54" name="Picture 53">
                  <a:extLst>
                    <a:ext uri="{FF2B5EF4-FFF2-40B4-BE49-F238E27FC236}">
                      <a16:creationId xmlns:a16="http://schemas.microsoft.com/office/drawing/2014/main" id="{C3ADF8BA-1174-3842-8976-510837D0D50E}"/>
                    </a:ext>
                  </a:extLst>
                </p:cNvPr>
                <p:cNvPicPr>
                  <a:picLocks noChangeAspect="1"/>
                </p:cNvPicPr>
                <p:nvPr/>
              </p:nvPicPr>
              <p:blipFill>
                <a:blip r:embed="rId6"/>
                <a:stretch>
                  <a:fillRect/>
                </a:stretch>
              </p:blipFill>
              <p:spPr>
                <a:xfrm>
                  <a:off x="6778933" y="1169447"/>
                  <a:ext cx="789784" cy="215396"/>
                </a:xfrm>
                <a:prstGeom prst="rect">
                  <a:avLst/>
                </a:prstGeom>
              </p:spPr>
            </p:pic>
            <p:pic>
              <p:nvPicPr>
                <p:cNvPr id="55" name="Picture 54">
                  <a:extLst>
                    <a:ext uri="{FF2B5EF4-FFF2-40B4-BE49-F238E27FC236}">
                      <a16:creationId xmlns:a16="http://schemas.microsoft.com/office/drawing/2014/main" id="{46A53F79-5574-2C45-837C-DB28F50F727C}"/>
                    </a:ext>
                  </a:extLst>
                </p:cNvPr>
                <p:cNvPicPr>
                  <a:picLocks noChangeAspect="1"/>
                </p:cNvPicPr>
                <p:nvPr/>
              </p:nvPicPr>
              <p:blipFill>
                <a:blip r:embed="rId7"/>
                <a:stretch>
                  <a:fillRect/>
                </a:stretch>
              </p:blipFill>
              <p:spPr>
                <a:xfrm>
                  <a:off x="6284524" y="1012561"/>
                  <a:ext cx="500803" cy="375603"/>
                </a:xfrm>
                <a:prstGeom prst="rect">
                  <a:avLst/>
                </a:prstGeom>
              </p:spPr>
            </p:pic>
          </p:grpSp>
          <p:sp>
            <p:nvSpPr>
              <p:cNvPr id="52" name="Google Shape;21175;p56">
                <a:extLst>
                  <a:ext uri="{FF2B5EF4-FFF2-40B4-BE49-F238E27FC236}">
                    <a16:creationId xmlns:a16="http://schemas.microsoft.com/office/drawing/2014/main" id="{00D8961B-ECFA-4C4E-8429-8B893A428147}"/>
                  </a:ext>
                </a:extLst>
              </p:cNvPr>
              <p:cNvSpPr/>
              <p:nvPr/>
            </p:nvSpPr>
            <p:spPr>
              <a:xfrm>
                <a:off x="4507884" y="3833345"/>
                <a:ext cx="1448975" cy="733502"/>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TextBox 93">
            <a:extLst>
              <a:ext uri="{FF2B5EF4-FFF2-40B4-BE49-F238E27FC236}">
                <a16:creationId xmlns:a16="http://schemas.microsoft.com/office/drawing/2014/main" id="{A8485418-C45F-DC46-A113-1FB498D238EB}"/>
              </a:ext>
            </a:extLst>
          </p:cNvPr>
          <p:cNvSpPr txBox="1"/>
          <p:nvPr/>
        </p:nvSpPr>
        <p:spPr>
          <a:xfrm>
            <a:off x="1065197" y="791249"/>
            <a:ext cx="1304587"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Dashboard</a:t>
            </a:r>
          </a:p>
        </p:txBody>
      </p:sp>
      <p:sp>
        <p:nvSpPr>
          <p:cNvPr id="95" name="Google Shape;21175;p56">
            <a:extLst>
              <a:ext uri="{FF2B5EF4-FFF2-40B4-BE49-F238E27FC236}">
                <a16:creationId xmlns:a16="http://schemas.microsoft.com/office/drawing/2014/main" id="{7FD15FA9-7FCE-D941-8B88-AF02A002CE25}"/>
              </a:ext>
            </a:extLst>
          </p:cNvPr>
          <p:cNvSpPr/>
          <p:nvPr/>
        </p:nvSpPr>
        <p:spPr>
          <a:xfrm>
            <a:off x="712964" y="1053100"/>
            <a:ext cx="1656820" cy="2495021"/>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181;p61">
            <a:extLst>
              <a:ext uri="{FF2B5EF4-FFF2-40B4-BE49-F238E27FC236}">
                <a16:creationId xmlns:a16="http://schemas.microsoft.com/office/drawing/2014/main" id="{3E8C34AD-73CC-184C-9EAC-8D078A6B43F6}"/>
              </a:ext>
            </a:extLst>
          </p:cNvPr>
          <p:cNvSpPr txBox="1">
            <a:spLocks/>
          </p:cNvSpPr>
          <p:nvPr/>
        </p:nvSpPr>
        <p:spPr>
          <a:xfrm>
            <a:off x="2530575" y="144000"/>
            <a:ext cx="4234739"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GB" dirty="0">
                <a:solidFill>
                  <a:schemeClr val="tx1">
                    <a:lumMod val="75000"/>
                    <a:lumOff val="25000"/>
                  </a:schemeClr>
                </a:solidFill>
              </a:rPr>
              <a:t>Node-RED + MQTT</a:t>
            </a:r>
          </a:p>
        </p:txBody>
      </p:sp>
      <p:pic>
        <p:nvPicPr>
          <p:cNvPr id="3" name="Immagine 2">
            <a:extLst>
              <a:ext uri="{FF2B5EF4-FFF2-40B4-BE49-F238E27FC236}">
                <a16:creationId xmlns:a16="http://schemas.microsoft.com/office/drawing/2014/main" id="{5122E3AA-DE30-594C-413A-5D85314C78EF}"/>
              </a:ext>
            </a:extLst>
          </p:cNvPr>
          <p:cNvPicPr>
            <a:picLocks noChangeAspect="1"/>
          </p:cNvPicPr>
          <p:nvPr/>
        </p:nvPicPr>
        <p:blipFill>
          <a:blip r:embed="rId9"/>
          <a:stretch>
            <a:fillRect/>
          </a:stretch>
        </p:blipFill>
        <p:spPr>
          <a:xfrm>
            <a:off x="744635" y="1298604"/>
            <a:ext cx="1581371" cy="2057687"/>
          </a:xfrm>
          <a:prstGeom prst="rect">
            <a:avLst/>
          </a:prstGeom>
        </p:spPr>
      </p:pic>
      <p:pic>
        <p:nvPicPr>
          <p:cNvPr id="5" name="Picture 4">
            <a:extLst>
              <a:ext uri="{FF2B5EF4-FFF2-40B4-BE49-F238E27FC236}">
                <a16:creationId xmlns:a16="http://schemas.microsoft.com/office/drawing/2014/main" id="{F8AB0DE6-6425-DB49-AF42-E987DEA11674}"/>
              </a:ext>
            </a:extLst>
          </p:cNvPr>
          <p:cNvPicPr>
            <a:picLocks noChangeAspect="1"/>
          </p:cNvPicPr>
          <p:nvPr/>
        </p:nvPicPr>
        <p:blipFill rotWithShape="1">
          <a:blip r:embed="rId10"/>
          <a:srcRect r="2705" b="1379"/>
          <a:stretch/>
        </p:blipFill>
        <p:spPr>
          <a:xfrm>
            <a:off x="1729300" y="1161671"/>
            <a:ext cx="608746" cy="603177"/>
          </a:xfrm>
          <a:prstGeom prst="rect">
            <a:avLst/>
          </a:prstGeom>
        </p:spPr>
      </p:pic>
      <p:pic>
        <p:nvPicPr>
          <p:cNvPr id="63" name="Picture 11">
            <a:extLst>
              <a:ext uri="{FF2B5EF4-FFF2-40B4-BE49-F238E27FC236}">
                <a16:creationId xmlns:a16="http://schemas.microsoft.com/office/drawing/2014/main" id="{58140315-8A05-CAAE-018F-9068B99206D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880" b="95655" l="10000" r="90000">
                        <a14:foregroundMark x1="28350" y1="8356" x2="33250" y2="10762"/>
                        <a14:foregroundMark x1="27600" y1="5247" x2="28625" y2="6651"/>
                        <a14:foregroundMark x1="30925" y1="4913" x2="30800" y2="7320"/>
                        <a14:foregroundMark x1="50475" y1="46825" x2="53025" y2="51471"/>
                        <a14:foregroundMark x1="27450" y1="88068" x2="40025" y2="91678"/>
                        <a14:foregroundMark x1="40025" y1="91678" x2="53250" y2="90742"/>
                        <a14:foregroundMark x1="53250" y1="90742" x2="53675" y2="90307"/>
                        <a14:foregroundMark x1="35300" y1="92714" x2="41725" y2="95655"/>
                        <a14:foregroundMark x1="24900" y1="32921" x2="22450" y2="31384"/>
                        <a14:backgroundMark x1="67950" y1="8021" x2="69625" y2="14205"/>
                      </a14:backgroundRemoval>
                    </a14:imgEffect>
                  </a14:imgLayer>
                </a14:imgProps>
              </a:ext>
            </a:extLst>
          </a:blip>
          <a:stretch>
            <a:fillRect/>
          </a:stretch>
        </p:blipFill>
        <p:spPr>
          <a:xfrm rot="279463">
            <a:off x="6651930" y="3825281"/>
            <a:ext cx="1552505" cy="1161274"/>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6D610693-0859-C4FF-68DA-FD283610A2D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275" b="89973" l="10000" r="90000">
                        <a14:foregroundMark x1="24400" y1="44051" x2="24400" y2="44051"/>
                        <a14:foregroundMark x1="21350" y1="40775" x2="21350" y2="40775"/>
                        <a14:foregroundMark x1="23900" y1="41110" x2="23900" y2="41110"/>
                        <a14:foregroundMark x1="22650" y1="38971" x2="22650" y2="38971"/>
                        <a14:foregroundMark x1="19150" y1="38971" x2="19150" y2="38971"/>
                        <a14:foregroundMark x1="31200" y1="47928" x2="31200" y2="47928"/>
                        <a14:foregroundMark x1="32050" y1="43516" x2="32050" y2="43516"/>
                        <a14:foregroundMark x1="31200" y1="38503" x2="31200" y2="38503"/>
                        <a14:foregroundMark x1="37700" y1="37366" x2="37700" y2="37366"/>
                        <a14:foregroundMark x1="37550" y1="40775" x2="37550" y2="40775"/>
                        <a14:foregroundMark x1="39750" y1="35094" x2="39750" y2="35094"/>
                        <a14:foregroundMark x1="14150" y1="34893" x2="14150" y2="34893"/>
                        <a14:foregroundMark x1="35750" y1="29880" x2="35750" y2="29880"/>
                        <a14:foregroundMark x1="34850" y1="26738" x2="34850" y2="26738"/>
                        <a14:foregroundMark x1="32050" y1="24799" x2="32050" y2="24799"/>
                        <a14:foregroundMark x1="14750" y1="36230" x2="14750" y2="36230"/>
                        <a14:foregroundMark x1="16100" y1="3275" x2="16100" y2="3275"/>
                        <a14:foregroundMark x1="13500" y1="28676" x2="13500" y2="28676"/>
                        <a14:foregroundMark x1="12800" y1="23329" x2="12800" y2="23329"/>
                        <a14:foregroundMark x1="12650" y1="16979" x2="12650" y2="16979"/>
                        <a14:foregroundMark x1="24550" y1="45521" x2="24550" y2="45521"/>
                        <a14:foregroundMark x1="26400" y1="44719" x2="26400" y2="44719"/>
                        <a14:foregroundMark x1="24250" y1="44318" x2="24250" y2="44318"/>
                        <a14:foregroundMark x1="26400" y1="44318" x2="26400" y2="44318"/>
                        <a14:foregroundMark x1="23900" y1="45655" x2="23900" y2="45655"/>
                        <a14:foregroundMark x1="23900" y1="48128" x2="23900" y2="48128"/>
                        <a14:foregroundMark x1="29800" y1="48128" x2="29800" y2="48128"/>
                        <a14:foregroundMark x1="29800" y1="48128" x2="22600" y2="44184"/>
                        <a14:foregroundMark x1="20400" y1="45922" x2="23550" y2="39773"/>
                        <a14:foregroundMark x1="32000" y1="47393" x2="45250" y2="34358"/>
                        <a14:foregroundMark x1="27950" y1="40775" x2="34000" y2="34358"/>
                        <a14:foregroundMark x1="36600" y1="35361" x2="36600" y2="35361"/>
                      </a14:backgroundRemoval>
                    </a14:imgEffect>
                  </a14:imgLayer>
                </a14:imgProps>
              </a:ext>
            </a:extLst>
          </a:blip>
          <a:stretch>
            <a:fillRect/>
          </a:stretch>
        </p:blipFill>
        <p:spPr>
          <a:xfrm>
            <a:off x="3470744" y="3920024"/>
            <a:ext cx="1417571" cy="1060343"/>
          </a:xfrm>
          <a:prstGeom prst="rect">
            <a:avLst/>
          </a:prstGeom>
        </p:spPr>
      </p:pic>
      <p:pic>
        <p:nvPicPr>
          <p:cNvPr id="64" name="Picture 53">
            <a:extLst>
              <a:ext uri="{FF2B5EF4-FFF2-40B4-BE49-F238E27FC236}">
                <a16:creationId xmlns:a16="http://schemas.microsoft.com/office/drawing/2014/main" id="{19F3BEDF-C730-D889-3B28-4F7E4E17B721}"/>
              </a:ext>
            </a:extLst>
          </p:cNvPr>
          <p:cNvPicPr>
            <a:picLocks noChangeAspect="1"/>
          </p:cNvPicPr>
          <p:nvPr/>
        </p:nvPicPr>
        <p:blipFill>
          <a:blip r:embed="rId6"/>
          <a:stretch>
            <a:fillRect/>
          </a:stretch>
        </p:blipFill>
        <p:spPr>
          <a:xfrm>
            <a:off x="6370883" y="4190883"/>
            <a:ext cx="435440" cy="113175"/>
          </a:xfrm>
          <a:prstGeom prst="rect">
            <a:avLst/>
          </a:prstGeom>
        </p:spPr>
      </p:pic>
      <p:grpSp>
        <p:nvGrpSpPr>
          <p:cNvPr id="12" name="Gruppo 11">
            <a:extLst>
              <a:ext uri="{FF2B5EF4-FFF2-40B4-BE49-F238E27FC236}">
                <a16:creationId xmlns:a16="http://schemas.microsoft.com/office/drawing/2014/main" id="{40231FC9-142B-0174-F275-A5012BB3C707}"/>
              </a:ext>
            </a:extLst>
          </p:cNvPr>
          <p:cNvGrpSpPr/>
          <p:nvPr/>
        </p:nvGrpSpPr>
        <p:grpSpPr>
          <a:xfrm>
            <a:off x="2514792" y="1954920"/>
            <a:ext cx="1931358" cy="302120"/>
            <a:chOff x="2514792" y="1954920"/>
            <a:chExt cx="1931358" cy="302120"/>
          </a:xfrm>
        </p:grpSpPr>
        <p:cxnSp>
          <p:nvCxnSpPr>
            <p:cNvPr id="68" name="Straight Arrow Connector 32">
              <a:extLst>
                <a:ext uri="{FF2B5EF4-FFF2-40B4-BE49-F238E27FC236}">
                  <a16:creationId xmlns:a16="http://schemas.microsoft.com/office/drawing/2014/main" id="{625805C8-0C5E-55A1-5F44-474446E4A2A5}"/>
                </a:ext>
              </a:extLst>
            </p:cNvPr>
            <p:cNvCxnSpPr>
              <a:cxnSpLocks/>
            </p:cNvCxnSpPr>
            <p:nvPr/>
          </p:nvCxnSpPr>
          <p:spPr>
            <a:xfrm>
              <a:off x="2575135" y="2257040"/>
              <a:ext cx="1043736"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074C6CE1-54A7-4449-9A9E-0BB6E7510D31}"/>
                </a:ext>
              </a:extLst>
            </p:cNvPr>
            <p:cNvSpPr txBox="1"/>
            <p:nvPr/>
          </p:nvSpPr>
          <p:spPr>
            <a:xfrm>
              <a:off x="2514792" y="1954920"/>
              <a:ext cx="1931358" cy="276999"/>
            </a:xfrm>
            <a:prstGeom prst="rect">
              <a:avLst/>
            </a:prstGeom>
            <a:noFill/>
          </p:spPr>
          <p:txBody>
            <a:bodyPr wrap="square" rtlCol="0">
              <a:spAutoFit/>
            </a:bodyPr>
            <a:lstStyle/>
            <a:p>
              <a:r>
                <a:rPr lang="en-GB" sz="1200" dirty="0">
                  <a:solidFill>
                    <a:srgbClr val="44546A"/>
                  </a:solidFill>
                  <a:latin typeface="Abel" panose="02000506030000020004" pitchFamily="2" charset="0"/>
                </a:rPr>
                <a:t>conveyor “active”</a:t>
              </a:r>
            </a:p>
          </p:txBody>
        </p:sp>
      </p:grpSp>
      <p:grpSp>
        <p:nvGrpSpPr>
          <p:cNvPr id="69" name="Gruppo 68">
            <a:extLst>
              <a:ext uri="{FF2B5EF4-FFF2-40B4-BE49-F238E27FC236}">
                <a16:creationId xmlns:a16="http://schemas.microsoft.com/office/drawing/2014/main" id="{216E1FE3-EEF4-E733-C113-ADF6862D4045}"/>
              </a:ext>
            </a:extLst>
          </p:cNvPr>
          <p:cNvGrpSpPr/>
          <p:nvPr/>
        </p:nvGrpSpPr>
        <p:grpSpPr>
          <a:xfrm rot="19027165">
            <a:off x="3243177" y="2998348"/>
            <a:ext cx="1619677" cy="374311"/>
            <a:chOff x="2514791" y="1954920"/>
            <a:chExt cx="2441063" cy="374311"/>
          </a:xfrm>
        </p:grpSpPr>
        <p:cxnSp>
          <p:nvCxnSpPr>
            <p:cNvPr id="70" name="Straight Arrow Connector 32">
              <a:extLst>
                <a:ext uri="{FF2B5EF4-FFF2-40B4-BE49-F238E27FC236}">
                  <a16:creationId xmlns:a16="http://schemas.microsoft.com/office/drawing/2014/main" id="{8B30D40C-5D94-CE96-2D13-BD8EAA81D47B}"/>
                </a:ext>
              </a:extLst>
            </p:cNvPr>
            <p:cNvCxnSpPr>
              <a:cxnSpLocks/>
            </p:cNvCxnSpPr>
            <p:nvPr/>
          </p:nvCxnSpPr>
          <p:spPr>
            <a:xfrm rot="4993188" flipV="1">
              <a:off x="3407120" y="1360731"/>
              <a:ext cx="142960" cy="179404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80B43B77-3345-4D6A-82C8-AFB935CD3462}"/>
                </a:ext>
              </a:extLst>
            </p:cNvPr>
            <p:cNvSpPr txBox="1"/>
            <p:nvPr/>
          </p:nvSpPr>
          <p:spPr>
            <a:xfrm>
              <a:off x="2514791" y="1954920"/>
              <a:ext cx="2441063" cy="276999"/>
            </a:xfrm>
            <a:prstGeom prst="rect">
              <a:avLst/>
            </a:prstGeom>
            <a:noFill/>
          </p:spPr>
          <p:txBody>
            <a:bodyPr wrap="square" rtlCol="0">
              <a:spAutoFit/>
            </a:bodyPr>
            <a:lstStyle/>
            <a:p>
              <a:r>
                <a:rPr lang="en-GB" sz="1200" dirty="0">
                  <a:solidFill>
                    <a:srgbClr val="44546A"/>
                  </a:solidFill>
                  <a:latin typeface="Abel" panose="02000506030000020004" pitchFamily="2" charset="0"/>
                </a:rPr>
                <a:t>arm/conveyor “pick”</a:t>
              </a:r>
            </a:p>
          </p:txBody>
        </p:sp>
      </p:grpSp>
      <p:grpSp>
        <p:nvGrpSpPr>
          <p:cNvPr id="75" name="Gruppo 74">
            <a:extLst>
              <a:ext uri="{FF2B5EF4-FFF2-40B4-BE49-F238E27FC236}">
                <a16:creationId xmlns:a16="http://schemas.microsoft.com/office/drawing/2014/main" id="{DB1DC789-0320-3603-482A-FC8CF88F99FE}"/>
              </a:ext>
            </a:extLst>
          </p:cNvPr>
          <p:cNvGrpSpPr/>
          <p:nvPr/>
        </p:nvGrpSpPr>
        <p:grpSpPr>
          <a:xfrm>
            <a:off x="5413721" y="2016033"/>
            <a:ext cx="1931358" cy="276999"/>
            <a:chOff x="2514792" y="1954920"/>
            <a:chExt cx="1931358" cy="276999"/>
          </a:xfrm>
        </p:grpSpPr>
        <p:cxnSp>
          <p:nvCxnSpPr>
            <p:cNvPr id="76" name="Straight Arrow Connector 32">
              <a:extLst>
                <a:ext uri="{FF2B5EF4-FFF2-40B4-BE49-F238E27FC236}">
                  <a16:creationId xmlns:a16="http://schemas.microsoft.com/office/drawing/2014/main" id="{B8821430-616E-DD2B-320A-201311322CD9}"/>
                </a:ext>
              </a:extLst>
            </p:cNvPr>
            <p:cNvCxnSpPr>
              <a:cxnSpLocks/>
            </p:cNvCxnSpPr>
            <p:nvPr/>
          </p:nvCxnSpPr>
          <p:spPr>
            <a:xfrm flipH="1">
              <a:off x="2612871" y="2207760"/>
              <a:ext cx="1036320"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CasellaDiTesto 76">
              <a:extLst>
                <a:ext uri="{FF2B5EF4-FFF2-40B4-BE49-F238E27FC236}">
                  <a16:creationId xmlns:a16="http://schemas.microsoft.com/office/drawing/2014/main" id="{15FF094C-3145-3F95-23C8-A137CDE65B79}"/>
                </a:ext>
              </a:extLst>
            </p:cNvPr>
            <p:cNvSpPr txBox="1"/>
            <p:nvPr/>
          </p:nvSpPr>
          <p:spPr>
            <a:xfrm>
              <a:off x="2514792" y="1954920"/>
              <a:ext cx="1931358" cy="276999"/>
            </a:xfrm>
            <a:prstGeom prst="rect">
              <a:avLst/>
            </a:prstGeom>
            <a:noFill/>
          </p:spPr>
          <p:txBody>
            <a:bodyPr wrap="square" rtlCol="0">
              <a:spAutoFit/>
            </a:bodyPr>
            <a:lstStyle/>
            <a:p>
              <a:r>
                <a:rPr lang="en-GB" sz="1200" dirty="0">
                  <a:solidFill>
                    <a:srgbClr val="44546A"/>
                  </a:solidFill>
                  <a:latin typeface="Abel" panose="02000506030000020004" pitchFamily="2" charset="0"/>
                </a:rPr>
                <a:t>arm/camera “take”</a:t>
              </a:r>
            </a:p>
          </p:txBody>
        </p:sp>
      </p:grpSp>
      <p:grpSp>
        <p:nvGrpSpPr>
          <p:cNvPr id="78" name="Gruppo 77">
            <a:extLst>
              <a:ext uri="{FF2B5EF4-FFF2-40B4-BE49-F238E27FC236}">
                <a16:creationId xmlns:a16="http://schemas.microsoft.com/office/drawing/2014/main" id="{95B600A4-25A0-55E3-C9EF-7CE5A84E05FF}"/>
              </a:ext>
            </a:extLst>
          </p:cNvPr>
          <p:cNvGrpSpPr/>
          <p:nvPr/>
        </p:nvGrpSpPr>
        <p:grpSpPr>
          <a:xfrm rot="1051523">
            <a:off x="2447719" y="3499679"/>
            <a:ext cx="6812685" cy="276999"/>
            <a:chOff x="2575135" y="2004574"/>
            <a:chExt cx="1936921" cy="276999"/>
          </a:xfrm>
        </p:grpSpPr>
        <p:cxnSp>
          <p:nvCxnSpPr>
            <p:cNvPr id="79" name="Straight Arrow Connector 32">
              <a:extLst>
                <a:ext uri="{FF2B5EF4-FFF2-40B4-BE49-F238E27FC236}">
                  <a16:creationId xmlns:a16="http://schemas.microsoft.com/office/drawing/2014/main" id="{D9D1034F-834B-B793-3197-0E31D0207F79}"/>
                </a:ext>
              </a:extLst>
            </p:cNvPr>
            <p:cNvCxnSpPr>
              <a:cxnSpLocks/>
            </p:cNvCxnSpPr>
            <p:nvPr/>
          </p:nvCxnSpPr>
          <p:spPr>
            <a:xfrm>
              <a:off x="2575135" y="2257040"/>
              <a:ext cx="1043736"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0" name="CasellaDiTesto 79">
              <a:extLst>
                <a:ext uri="{FF2B5EF4-FFF2-40B4-BE49-F238E27FC236}">
                  <a16:creationId xmlns:a16="http://schemas.microsoft.com/office/drawing/2014/main" id="{D1150F1F-7859-DD35-27AF-FF4B02BE6A91}"/>
                </a:ext>
              </a:extLst>
            </p:cNvPr>
            <p:cNvSpPr txBox="1"/>
            <p:nvPr/>
          </p:nvSpPr>
          <p:spPr>
            <a:xfrm>
              <a:off x="2580698" y="2004574"/>
              <a:ext cx="1931358" cy="276999"/>
            </a:xfrm>
            <a:prstGeom prst="rect">
              <a:avLst/>
            </a:prstGeom>
            <a:noFill/>
          </p:spPr>
          <p:txBody>
            <a:bodyPr wrap="square" rtlCol="0">
              <a:spAutoFit/>
            </a:bodyPr>
            <a:lstStyle/>
            <a:p>
              <a:r>
                <a:rPr lang="en-GB" sz="1200" dirty="0">
                  <a:solidFill>
                    <a:srgbClr val="44546A"/>
                  </a:solidFill>
                  <a:latin typeface="Abel" panose="02000506030000020004" pitchFamily="2" charset="0"/>
                </a:rPr>
                <a:t>http request </a:t>
              </a:r>
            </a:p>
          </p:txBody>
        </p:sp>
      </p:grpSp>
      <p:pic>
        <p:nvPicPr>
          <p:cNvPr id="81" name="Immagine 80" descr="Immagine che contiene microscopio&#10;&#10;Descrizione generata automaticamente">
            <a:extLst>
              <a:ext uri="{FF2B5EF4-FFF2-40B4-BE49-F238E27FC236}">
                <a16:creationId xmlns:a16="http://schemas.microsoft.com/office/drawing/2014/main" id="{0A128989-2343-48C6-C469-33ADF6152C24}"/>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60143" y1="46286" x2="61286" y2="35143"/>
                        <a14:foregroundMark x1="61286" y1="35143" x2="63000" y2="31143"/>
                        <a14:foregroundMark x1="64714" y1="36571" x2="77143" y2="38571"/>
                        <a14:foregroundMark x1="66429" y1="32571" x2="78000" y2="32286"/>
                        <a14:foregroundMark x1="78000" y1="32286" x2="82714" y2="32714"/>
                        <a14:foregroundMark x1="67714" y1="30857" x2="88000" y2="32714"/>
                        <a14:foregroundMark x1="88000" y1="32714" x2="88571" y2="32857"/>
                        <a14:foregroundMark x1="68286" y1="29429" x2="76000" y2="30000"/>
                        <a14:foregroundMark x1="78857" y1="40000" x2="81714" y2="40000"/>
                      </a14:backgroundRemoval>
                    </a14:imgEffect>
                  </a14:imgLayer>
                </a14:imgProps>
              </a:ext>
            </a:extLst>
          </a:blip>
          <a:stretch>
            <a:fillRect/>
          </a:stretch>
        </p:blipFill>
        <p:spPr>
          <a:xfrm>
            <a:off x="7699001" y="1560847"/>
            <a:ext cx="1226515" cy="1226515"/>
          </a:xfrm>
          <a:prstGeom prst="rect">
            <a:avLst/>
          </a:prstGeom>
        </p:spPr>
      </p:pic>
    </p:spTree>
    <p:extLst>
      <p:ext uri="{BB962C8B-B14F-4D97-AF65-F5344CB8AC3E}">
        <p14:creationId xmlns:p14="http://schemas.microsoft.com/office/powerpoint/2010/main" val="276830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8"/>
                                        </p:tgtEl>
                                        <p:attrNameLst>
                                          <p:attrName>r</p:attrName>
                                        </p:attrNameLst>
                                      </p:cBhvr>
                                    </p:animRot>
                                    <p:animRot by="-240000">
                                      <p:cBhvr>
                                        <p:cTn id="12" dur="200" fill="hold">
                                          <p:stCondLst>
                                            <p:cond delay="200"/>
                                          </p:stCondLst>
                                        </p:cTn>
                                        <p:tgtEl>
                                          <p:spTgt spid="8"/>
                                        </p:tgtEl>
                                        <p:attrNameLst>
                                          <p:attrName>r</p:attrName>
                                        </p:attrNameLst>
                                      </p:cBhvr>
                                    </p:animRot>
                                    <p:animRot by="240000">
                                      <p:cBhvr>
                                        <p:cTn id="13" dur="200" fill="hold">
                                          <p:stCondLst>
                                            <p:cond delay="400"/>
                                          </p:stCondLst>
                                        </p:cTn>
                                        <p:tgtEl>
                                          <p:spTgt spid="8"/>
                                        </p:tgtEl>
                                        <p:attrNameLst>
                                          <p:attrName>r</p:attrName>
                                        </p:attrNameLst>
                                      </p:cBhvr>
                                    </p:animRot>
                                    <p:animRot by="-240000">
                                      <p:cBhvr>
                                        <p:cTn id="14" dur="200" fill="hold">
                                          <p:stCondLst>
                                            <p:cond delay="600"/>
                                          </p:stCondLst>
                                        </p:cTn>
                                        <p:tgtEl>
                                          <p:spTgt spid="8"/>
                                        </p:tgtEl>
                                        <p:attrNameLst>
                                          <p:attrName>r</p:attrName>
                                        </p:attrNameLst>
                                      </p:cBhvr>
                                    </p:animRot>
                                    <p:animRot by="120000">
                                      <p:cBhvr>
                                        <p:cTn id="15" dur="200" fill="hold">
                                          <p:stCondLst>
                                            <p:cond delay="800"/>
                                          </p:stCondLst>
                                        </p:cTn>
                                        <p:tgtEl>
                                          <p:spTgt spid="8"/>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2" presetClass="emph" presetSubtype="0" fill="hold" nodeType="clickEffect">
                                  <p:stCondLst>
                                    <p:cond delay="0"/>
                                  </p:stCondLst>
                                  <p:childTnLst>
                                    <p:animRot by="120000">
                                      <p:cBhvr>
                                        <p:cTn id="23" dur="100" fill="hold">
                                          <p:stCondLst>
                                            <p:cond delay="0"/>
                                          </p:stCondLst>
                                        </p:cTn>
                                        <p:tgtEl>
                                          <p:spTgt spid="14"/>
                                        </p:tgtEl>
                                        <p:attrNameLst>
                                          <p:attrName>r</p:attrName>
                                        </p:attrNameLst>
                                      </p:cBhvr>
                                    </p:animRot>
                                    <p:animRot by="-240000">
                                      <p:cBhvr>
                                        <p:cTn id="24" dur="200" fill="hold">
                                          <p:stCondLst>
                                            <p:cond delay="200"/>
                                          </p:stCondLst>
                                        </p:cTn>
                                        <p:tgtEl>
                                          <p:spTgt spid="14"/>
                                        </p:tgtEl>
                                        <p:attrNameLst>
                                          <p:attrName>r</p:attrName>
                                        </p:attrNameLst>
                                      </p:cBhvr>
                                    </p:animRot>
                                    <p:animRot by="240000">
                                      <p:cBhvr>
                                        <p:cTn id="25" dur="200" fill="hold">
                                          <p:stCondLst>
                                            <p:cond delay="400"/>
                                          </p:stCondLst>
                                        </p:cTn>
                                        <p:tgtEl>
                                          <p:spTgt spid="14"/>
                                        </p:tgtEl>
                                        <p:attrNameLst>
                                          <p:attrName>r</p:attrName>
                                        </p:attrNameLst>
                                      </p:cBhvr>
                                    </p:animRot>
                                    <p:animRot by="-240000">
                                      <p:cBhvr>
                                        <p:cTn id="26" dur="200" fill="hold">
                                          <p:stCondLst>
                                            <p:cond delay="600"/>
                                          </p:stCondLst>
                                        </p:cTn>
                                        <p:tgtEl>
                                          <p:spTgt spid="14"/>
                                        </p:tgtEl>
                                        <p:attrNameLst>
                                          <p:attrName>r</p:attrName>
                                        </p:attrNameLst>
                                      </p:cBhvr>
                                    </p:animRot>
                                    <p:animRot by="120000">
                                      <p:cBhvr>
                                        <p:cTn id="27" dur="200" fill="hold">
                                          <p:stCondLst>
                                            <p:cond delay="800"/>
                                          </p:stCondLst>
                                        </p:cTn>
                                        <p:tgtEl>
                                          <p:spTgt spid="14"/>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32" presetClass="emph" presetSubtype="0" fill="hold" nodeType="clickEffect">
                                  <p:stCondLst>
                                    <p:cond delay="0"/>
                                  </p:stCondLst>
                                  <p:childTnLst>
                                    <p:animRot by="120000">
                                      <p:cBhvr>
                                        <p:cTn id="36" dur="100" fill="hold">
                                          <p:stCondLst>
                                            <p:cond delay="0"/>
                                          </p:stCondLst>
                                        </p:cTn>
                                        <p:tgtEl>
                                          <p:spTgt spid="63"/>
                                        </p:tgtEl>
                                        <p:attrNameLst>
                                          <p:attrName>r</p:attrName>
                                        </p:attrNameLst>
                                      </p:cBhvr>
                                    </p:animRot>
                                    <p:animRot by="-240000">
                                      <p:cBhvr>
                                        <p:cTn id="37" dur="200" fill="hold">
                                          <p:stCondLst>
                                            <p:cond delay="200"/>
                                          </p:stCondLst>
                                        </p:cTn>
                                        <p:tgtEl>
                                          <p:spTgt spid="63"/>
                                        </p:tgtEl>
                                        <p:attrNameLst>
                                          <p:attrName>r</p:attrName>
                                        </p:attrNameLst>
                                      </p:cBhvr>
                                    </p:animRot>
                                    <p:animRot by="240000">
                                      <p:cBhvr>
                                        <p:cTn id="38" dur="200" fill="hold">
                                          <p:stCondLst>
                                            <p:cond delay="400"/>
                                          </p:stCondLst>
                                        </p:cTn>
                                        <p:tgtEl>
                                          <p:spTgt spid="63"/>
                                        </p:tgtEl>
                                        <p:attrNameLst>
                                          <p:attrName>r</p:attrName>
                                        </p:attrNameLst>
                                      </p:cBhvr>
                                    </p:animRot>
                                    <p:animRot by="-240000">
                                      <p:cBhvr>
                                        <p:cTn id="39" dur="200" fill="hold">
                                          <p:stCondLst>
                                            <p:cond delay="600"/>
                                          </p:stCondLst>
                                        </p:cTn>
                                        <p:tgtEl>
                                          <p:spTgt spid="63"/>
                                        </p:tgtEl>
                                        <p:attrNameLst>
                                          <p:attrName>r</p:attrName>
                                        </p:attrNameLst>
                                      </p:cBhvr>
                                    </p:animRot>
                                    <p:animRot by="120000">
                                      <p:cBhvr>
                                        <p:cTn id="40" dur="200" fill="hold">
                                          <p:stCondLst>
                                            <p:cond delay="800"/>
                                          </p:stCondLst>
                                        </p:cTn>
                                        <p:tgtEl>
                                          <p:spTgt spid="63"/>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5BD251-5E80-F34C-A55B-210017F760A8}"/>
              </a:ext>
            </a:extLst>
          </p:cNvPr>
          <p:cNvPicPr>
            <a:picLocks noChangeAspect="1"/>
          </p:cNvPicPr>
          <p:nvPr/>
        </p:nvPicPr>
        <p:blipFill>
          <a:blip r:embed="rId3"/>
          <a:stretch>
            <a:fillRect/>
          </a:stretch>
        </p:blipFill>
        <p:spPr>
          <a:xfrm>
            <a:off x="3709170" y="1701748"/>
            <a:ext cx="1614252" cy="1060342"/>
          </a:xfrm>
          <a:prstGeom prst="rect">
            <a:avLst/>
          </a:prstGeom>
        </p:spPr>
      </p:pic>
      <p:sp>
        <p:nvSpPr>
          <p:cNvPr id="15" name="TextBox 14">
            <a:extLst>
              <a:ext uri="{FF2B5EF4-FFF2-40B4-BE49-F238E27FC236}">
                <a16:creationId xmlns:a16="http://schemas.microsoft.com/office/drawing/2014/main" id="{F6A99E5E-2CC4-CE47-BC28-A52FED15893C}"/>
              </a:ext>
            </a:extLst>
          </p:cNvPr>
          <p:cNvSpPr txBox="1"/>
          <p:nvPr/>
        </p:nvSpPr>
        <p:spPr>
          <a:xfrm>
            <a:off x="6666884" y="1291657"/>
            <a:ext cx="1417676" cy="250903"/>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Robot Arm Node </a:t>
            </a:r>
          </a:p>
        </p:txBody>
      </p:sp>
      <p:grpSp>
        <p:nvGrpSpPr>
          <p:cNvPr id="16" name="Group 15">
            <a:extLst>
              <a:ext uri="{FF2B5EF4-FFF2-40B4-BE49-F238E27FC236}">
                <a16:creationId xmlns:a16="http://schemas.microsoft.com/office/drawing/2014/main" id="{5A0EBD63-3535-7B48-82F9-F5D45CE339EE}"/>
              </a:ext>
            </a:extLst>
          </p:cNvPr>
          <p:cNvGrpSpPr/>
          <p:nvPr/>
        </p:nvGrpSpPr>
        <p:grpSpPr>
          <a:xfrm>
            <a:off x="6765313" y="1564060"/>
            <a:ext cx="2323652" cy="1320069"/>
            <a:chOff x="4671727" y="1258617"/>
            <a:chExt cx="1491303" cy="847211"/>
          </a:xfrm>
        </p:grpSpPr>
        <p:grpSp>
          <p:nvGrpSpPr>
            <p:cNvPr id="17" name="Group 16">
              <a:extLst>
                <a:ext uri="{FF2B5EF4-FFF2-40B4-BE49-F238E27FC236}">
                  <a16:creationId xmlns:a16="http://schemas.microsoft.com/office/drawing/2014/main" id="{2E38FD66-31C7-2943-8788-3F38CF77A870}"/>
                </a:ext>
              </a:extLst>
            </p:cNvPr>
            <p:cNvGrpSpPr>
              <a:grpSpLocks noChangeAspect="1"/>
            </p:cNvGrpSpPr>
            <p:nvPr/>
          </p:nvGrpSpPr>
          <p:grpSpPr>
            <a:xfrm>
              <a:off x="4839776" y="1337998"/>
              <a:ext cx="581058" cy="169948"/>
              <a:chOff x="6378089" y="1087413"/>
              <a:chExt cx="1284194" cy="375602"/>
            </a:xfrm>
          </p:grpSpPr>
          <p:pic>
            <p:nvPicPr>
              <p:cNvPr id="21" name="Picture 20">
                <a:extLst>
                  <a:ext uri="{FF2B5EF4-FFF2-40B4-BE49-F238E27FC236}">
                    <a16:creationId xmlns:a16="http://schemas.microsoft.com/office/drawing/2014/main" id="{D5003ED0-3D5B-CE4C-B636-0320BBDA6E98}"/>
                  </a:ext>
                </a:extLst>
              </p:cNvPr>
              <p:cNvPicPr>
                <a:picLocks noChangeAspect="1"/>
              </p:cNvPicPr>
              <p:nvPr/>
            </p:nvPicPr>
            <p:blipFill>
              <a:blip r:embed="rId4"/>
              <a:stretch>
                <a:fillRect/>
              </a:stretch>
            </p:blipFill>
            <p:spPr>
              <a:xfrm>
                <a:off x="6872499" y="1244299"/>
                <a:ext cx="789784" cy="215395"/>
              </a:xfrm>
              <a:prstGeom prst="rect">
                <a:avLst/>
              </a:prstGeom>
            </p:spPr>
          </p:pic>
          <p:pic>
            <p:nvPicPr>
              <p:cNvPr id="22" name="Picture 21">
                <a:extLst>
                  <a:ext uri="{FF2B5EF4-FFF2-40B4-BE49-F238E27FC236}">
                    <a16:creationId xmlns:a16="http://schemas.microsoft.com/office/drawing/2014/main" id="{5DAD1834-08D0-5C4A-AA83-515B7687A6DC}"/>
                  </a:ext>
                </a:extLst>
              </p:cNvPr>
              <p:cNvPicPr>
                <a:picLocks noChangeAspect="1"/>
              </p:cNvPicPr>
              <p:nvPr/>
            </p:nvPicPr>
            <p:blipFill>
              <a:blip r:embed="rId5"/>
              <a:stretch>
                <a:fillRect/>
              </a:stretch>
            </p:blipFill>
            <p:spPr>
              <a:xfrm>
                <a:off x="6378089" y="1087413"/>
                <a:ext cx="500803" cy="375602"/>
              </a:xfrm>
              <a:prstGeom prst="rect">
                <a:avLst/>
              </a:prstGeom>
            </p:spPr>
          </p:pic>
        </p:grpSp>
        <p:sp>
          <p:nvSpPr>
            <p:cNvPr id="18" name="Google Shape;21175;p56">
              <a:extLst>
                <a:ext uri="{FF2B5EF4-FFF2-40B4-BE49-F238E27FC236}">
                  <a16:creationId xmlns:a16="http://schemas.microsoft.com/office/drawing/2014/main" id="{2B5F91BD-F6C2-3F46-A013-3597C6651FB1}"/>
                </a:ext>
              </a:extLst>
            </p:cNvPr>
            <p:cNvSpPr/>
            <p:nvPr/>
          </p:nvSpPr>
          <p:spPr>
            <a:xfrm>
              <a:off x="4671727" y="1258617"/>
              <a:ext cx="1491303" cy="847211"/>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Picture 44">
            <a:extLst>
              <a:ext uri="{FF2B5EF4-FFF2-40B4-BE49-F238E27FC236}">
                <a16:creationId xmlns:a16="http://schemas.microsoft.com/office/drawing/2014/main" id="{D8406535-244F-324A-88CE-CCA1FB9E6B80}"/>
              </a:ext>
            </a:extLst>
          </p:cNvPr>
          <p:cNvPicPr>
            <a:picLocks noChangeAspect="1"/>
          </p:cNvPicPr>
          <p:nvPr/>
        </p:nvPicPr>
        <p:blipFill>
          <a:blip r:embed="rId6"/>
          <a:stretch>
            <a:fillRect/>
          </a:stretch>
        </p:blipFill>
        <p:spPr>
          <a:xfrm>
            <a:off x="3758700" y="1376373"/>
            <a:ext cx="1462030" cy="294510"/>
          </a:xfrm>
          <a:prstGeom prst="rect">
            <a:avLst/>
          </a:prstGeom>
        </p:spPr>
      </p:pic>
      <p:grpSp>
        <p:nvGrpSpPr>
          <p:cNvPr id="56" name="Group 55">
            <a:extLst>
              <a:ext uri="{FF2B5EF4-FFF2-40B4-BE49-F238E27FC236}">
                <a16:creationId xmlns:a16="http://schemas.microsoft.com/office/drawing/2014/main" id="{9053810A-972C-7D45-AD41-A0FCED7737BD}"/>
              </a:ext>
            </a:extLst>
          </p:cNvPr>
          <p:cNvGrpSpPr/>
          <p:nvPr/>
        </p:nvGrpSpPr>
        <p:grpSpPr>
          <a:xfrm>
            <a:off x="6267317" y="3515674"/>
            <a:ext cx="1937118" cy="1470882"/>
            <a:chOff x="6680041" y="1968852"/>
            <a:chExt cx="1165230" cy="1302831"/>
          </a:xfrm>
        </p:grpSpPr>
        <p:pic>
          <p:nvPicPr>
            <p:cNvPr id="61" name="Picture 60">
              <a:extLst>
                <a:ext uri="{FF2B5EF4-FFF2-40B4-BE49-F238E27FC236}">
                  <a16:creationId xmlns:a16="http://schemas.microsoft.com/office/drawing/2014/main" id="{45705055-DA18-344E-B07C-BC2B6131300C}"/>
                </a:ext>
              </a:extLst>
            </p:cNvPr>
            <p:cNvPicPr>
              <a:picLocks noChangeAspect="1"/>
            </p:cNvPicPr>
            <p:nvPr/>
          </p:nvPicPr>
          <p:blipFill>
            <a:blip r:embed="rId5"/>
            <a:stretch>
              <a:fillRect/>
            </a:stretch>
          </p:blipFill>
          <p:spPr>
            <a:xfrm>
              <a:off x="6742339" y="2390266"/>
              <a:ext cx="248078" cy="158835"/>
            </a:xfrm>
            <a:prstGeom prst="rect">
              <a:avLst/>
            </a:prstGeom>
          </p:spPr>
        </p:pic>
        <p:sp>
          <p:nvSpPr>
            <p:cNvPr id="58" name="Google Shape;21175;p56">
              <a:extLst>
                <a:ext uri="{FF2B5EF4-FFF2-40B4-BE49-F238E27FC236}">
                  <a16:creationId xmlns:a16="http://schemas.microsoft.com/office/drawing/2014/main" id="{C927AE8B-F7D2-CB49-A879-C97CD58D7661}"/>
                </a:ext>
              </a:extLst>
            </p:cNvPr>
            <p:cNvSpPr/>
            <p:nvPr/>
          </p:nvSpPr>
          <p:spPr>
            <a:xfrm>
              <a:off x="6680041" y="2243086"/>
              <a:ext cx="1165230" cy="1028597"/>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TextBox 58">
              <a:extLst>
                <a:ext uri="{FF2B5EF4-FFF2-40B4-BE49-F238E27FC236}">
                  <a16:creationId xmlns:a16="http://schemas.microsoft.com/office/drawing/2014/main" id="{91514A17-6874-0F4D-BCDA-7129BE10DB88}"/>
                </a:ext>
              </a:extLst>
            </p:cNvPr>
            <p:cNvSpPr txBox="1"/>
            <p:nvPr/>
          </p:nvSpPr>
          <p:spPr>
            <a:xfrm>
              <a:off x="6707897" y="1968852"/>
              <a:ext cx="925994" cy="222237"/>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Smart car</a:t>
              </a:r>
            </a:p>
          </p:txBody>
        </p:sp>
      </p:grpSp>
      <p:grpSp>
        <p:nvGrpSpPr>
          <p:cNvPr id="47" name="Group 46">
            <a:extLst>
              <a:ext uri="{FF2B5EF4-FFF2-40B4-BE49-F238E27FC236}">
                <a16:creationId xmlns:a16="http://schemas.microsoft.com/office/drawing/2014/main" id="{988417C9-E3B4-834C-ACD4-8F0E3D80E7A1}"/>
              </a:ext>
            </a:extLst>
          </p:cNvPr>
          <p:cNvGrpSpPr/>
          <p:nvPr/>
        </p:nvGrpSpPr>
        <p:grpSpPr>
          <a:xfrm>
            <a:off x="3016239" y="3742162"/>
            <a:ext cx="1765598" cy="1159695"/>
            <a:chOff x="4507884" y="3568182"/>
            <a:chExt cx="1448975" cy="998665"/>
          </a:xfrm>
        </p:grpSpPr>
        <p:sp>
          <p:nvSpPr>
            <p:cNvPr id="48" name="TextBox 47">
              <a:extLst>
                <a:ext uri="{FF2B5EF4-FFF2-40B4-BE49-F238E27FC236}">
                  <a16:creationId xmlns:a16="http://schemas.microsoft.com/office/drawing/2014/main" id="{E76DDF74-0E97-3D43-B613-F26980A39C33}"/>
                </a:ext>
              </a:extLst>
            </p:cNvPr>
            <p:cNvSpPr txBox="1"/>
            <p:nvPr/>
          </p:nvSpPr>
          <p:spPr>
            <a:xfrm>
              <a:off x="4579649" y="3568182"/>
              <a:ext cx="1164519"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Conveyor belt</a:t>
              </a:r>
            </a:p>
          </p:txBody>
        </p:sp>
        <p:grpSp>
          <p:nvGrpSpPr>
            <p:cNvPr id="49" name="Group 48">
              <a:extLst>
                <a:ext uri="{FF2B5EF4-FFF2-40B4-BE49-F238E27FC236}">
                  <a16:creationId xmlns:a16="http://schemas.microsoft.com/office/drawing/2014/main" id="{255C179F-A66F-8648-9D43-A45ED5E98913}"/>
                </a:ext>
              </a:extLst>
            </p:cNvPr>
            <p:cNvGrpSpPr/>
            <p:nvPr/>
          </p:nvGrpSpPr>
          <p:grpSpPr>
            <a:xfrm>
              <a:off x="4507884" y="3833345"/>
              <a:ext cx="1448975" cy="733502"/>
              <a:chOff x="4507884" y="3833345"/>
              <a:chExt cx="1448975" cy="733502"/>
            </a:xfrm>
          </p:grpSpPr>
          <p:grpSp>
            <p:nvGrpSpPr>
              <p:cNvPr id="51" name="Group 50">
                <a:extLst>
                  <a:ext uri="{FF2B5EF4-FFF2-40B4-BE49-F238E27FC236}">
                    <a16:creationId xmlns:a16="http://schemas.microsoft.com/office/drawing/2014/main" id="{E372620E-EC8D-4247-85FE-273D9E46CBA1}"/>
                  </a:ext>
                </a:extLst>
              </p:cNvPr>
              <p:cNvGrpSpPr>
                <a:grpSpLocks noChangeAspect="1"/>
              </p:cNvGrpSpPr>
              <p:nvPr/>
            </p:nvGrpSpPr>
            <p:grpSpPr>
              <a:xfrm>
                <a:off x="4575025" y="3899957"/>
                <a:ext cx="581058" cy="169949"/>
                <a:chOff x="6284524" y="1012561"/>
                <a:chExt cx="1284193" cy="375603"/>
              </a:xfrm>
            </p:grpSpPr>
            <p:pic>
              <p:nvPicPr>
                <p:cNvPr id="54" name="Picture 53">
                  <a:extLst>
                    <a:ext uri="{FF2B5EF4-FFF2-40B4-BE49-F238E27FC236}">
                      <a16:creationId xmlns:a16="http://schemas.microsoft.com/office/drawing/2014/main" id="{C3ADF8BA-1174-3842-8976-510837D0D50E}"/>
                    </a:ext>
                  </a:extLst>
                </p:cNvPr>
                <p:cNvPicPr>
                  <a:picLocks noChangeAspect="1"/>
                </p:cNvPicPr>
                <p:nvPr/>
              </p:nvPicPr>
              <p:blipFill>
                <a:blip r:embed="rId4"/>
                <a:stretch>
                  <a:fillRect/>
                </a:stretch>
              </p:blipFill>
              <p:spPr>
                <a:xfrm>
                  <a:off x="6778933" y="1169447"/>
                  <a:ext cx="789784" cy="215396"/>
                </a:xfrm>
                <a:prstGeom prst="rect">
                  <a:avLst/>
                </a:prstGeom>
              </p:spPr>
            </p:pic>
            <p:pic>
              <p:nvPicPr>
                <p:cNvPr id="55" name="Picture 54">
                  <a:extLst>
                    <a:ext uri="{FF2B5EF4-FFF2-40B4-BE49-F238E27FC236}">
                      <a16:creationId xmlns:a16="http://schemas.microsoft.com/office/drawing/2014/main" id="{46A53F79-5574-2C45-837C-DB28F50F727C}"/>
                    </a:ext>
                  </a:extLst>
                </p:cNvPr>
                <p:cNvPicPr>
                  <a:picLocks noChangeAspect="1"/>
                </p:cNvPicPr>
                <p:nvPr/>
              </p:nvPicPr>
              <p:blipFill>
                <a:blip r:embed="rId5"/>
                <a:stretch>
                  <a:fillRect/>
                </a:stretch>
              </p:blipFill>
              <p:spPr>
                <a:xfrm>
                  <a:off x="6284524" y="1012561"/>
                  <a:ext cx="500803" cy="375603"/>
                </a:xfrm>
                <a:prstGeom prst="rect">
                  <a:avLst/>
                </a:prstGeom>
              </p:spPr>
            </p:pic>
          </p:grpSp>
          <p:sp>
            <p:nvSpPr>
              <p:cNvPr id="52" name="Google Shape;21175;p56">
                <a:extLst>
                  <a:ext uri="{FF2B5EF4-FFF2-40B4-BE49-F238E27FC236}">
                    <a16:creationId xmlns:a16="http://schemas.microsoft.com/office/drawing/2014/main" id="{00D8961B-ECFA-4C4E-8429-8B893A428147}"/>
                  </a:ext>
                </a:extLst>
              </p:cNvPr>
              <p:cNvSpPr/>
              <p:nvPr/>
            </p:nvSpPr>
            <p:spPr>
              <a:xfrm>
                <a:off x="4507884" y="3833345"/>
                <a:ext cx="1448975" cy="733502"/>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TextBox 93">
            <a:extLst>
              <a:ext uri="{FF2B5EF4-FFF2-40B4-BE49-F238E27FC236}">
                <a16:creationId xmlns:a16="http://schemas.microsoft.com/office/drawing/2014/main" id="{A8485418-C45F-DC46-A113-1FB498D238EB}"/>
              </a:ext>
            </a:extLst>
          </p:cNvPr>
          <p:cNvSpPr txBox="1"/>
          <p:nvPr/>
        </p:nvSpPr>
        <p:spPr>
          <a:xfrm>
            <a:off x="1065197" y="791249"/>
            <a:ext cx="1304587"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Dashboard</a:t>
            </a:r>
          </a:p>
        </p:txBody>
      </p:sp>
      <p:sp>
        <p:nvSpPr>
          <p:cNvPr id="95" name="Google Shape;21175;p56">
            <a:extLst>
              <a:ext uri="{FF2B5EF4-FFF2-40B4-BE49-F238E27FC236}">
                <a16:creationId xmlns:a16="http://schemas.microsoft.com/office/drawing/2014/main" id="{7FD15FA9-7FCE-D941-8B88-AF02A002CE25}"/>
              </a:ext>
            </a:extLst>
          </p:cNvPr>
          <p:cNvSpPr/>
          <p:nvPr/>
        </p:nvSpPr>
        <p:spPr>
          <a:xfrm>
            <a:off x="712964" y="1053100"/>
            <a:ext cx="1656820" cy="2495021"/>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181;p61">
            <a:extLst>
              <a:ext uri="{FF2B5EF4-FFF2-40B4-BE49-F238E27FC236}">
                <a16:creationId xmlns:a16="http://schemas.microsoft.com/office/drawing/2014/main" id="{3E8C34AD-73CC-184C-9EAC-8D078A6B43F6}"/>
              </a:ext>
            </a:extLst>
          </p:cNvPr>
          <p:cNvSpPr txBox="1">
            <a:spLocks/>
          </p:cNvSpPr>
          <p:nvPr/>
        </p:nvSpPr>
        <p:spPr>
          <a:xfrm>
            <a:off x="2530575" y="144000"/>
            <a:ext cx="4234739"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GB" dirty="0">
                <a:solidFill>
                  <a:schemeClr val="tx1">
                    <a:lumMod val="75000"/>
                    <a:lumOff val="25000"/>
                  </a:schemeClr>
                </a:solidFill>
              </a:rPr>
              <a:t>Node-RED + MQTT</a:t>
            </a:r>
          </a:p>
        </p:txBody>
      </p:sp>
      <p:pic>
        <p:nvPicPr>
          <p:cNvPr id="3" name="Immagine 2">
            <a:extLst>
              <a:ext uri="{FF2B5EF4-FFF2-40B4-BE49-F238E27FC236}">
                <a16:creationId xmlns:a16="http://schemas.microsoft.com/office/drawing/2014/main" id="{5122E3AA-DE30-594C-413A-5D85314C78EF}"/>
              </a:ext>
            </a:extLst>
          </p:cNvPr>
          <p:cNvPicPr>
            <a:picLocks noChangeAspect="1"/>
          </p:cNvPicPr>
          <p:nvPr/>
        </p:nvPicPr>
        <p:blipFill>
          <a:blip r:embed="rId7"/>
          <a:stretch>
            <a:fillRect/>
          </a:stretch>
        </p:blipFill>
        <p:spPr>
          <a:xfrm>
            <a:off x="744635" y="1298604"/>
            <a:ext cx="1581371" cy="2057687"/>
          </a:xfrm>
          <a:prstGeom prst="rect">
            <a:avLst/>
          </a:prstGeom>
        </p:spPr>
      </p:pic>
      <p:pic>
        <p:nvPicPr>
          <p:cNvPr id="5" name="Picture 4">
            <a:extLst>
              <a:ext uri="{FF2B5EF4-FFF2-40B4-BE49-F238E27FC236}">
                <a16:creationId xmlns:a16="http://schemas.microsoft.com/office/drawing/2014/main" id="{F8AB0DE6-6425-DB49-AF42-E987DEA11674}"/>
              </a:ext>
            </a:extLst>
          </p:cNvPr>
          <p:cNvPicPr>
            <a:picLocks noChangeAspect="1"/>
          </p:cNvPicPr>
          <p:nvPr/>
        </p:nvPicPr>
        <p:blipFill rotWithShape="1">
          <a:blip r:embed="rId8"/>
          <a:srcRect r="2705" b="1379"/>
          <a:stretch/>
        </p:blipFill>
        <p:spPr>
          <a:xfrm>
            <a:off x="1729300" y="1161671"/>
            <a:ext cx="608746" cy="603177"/>
          </a:xfrm>
          <a:prstGeom prst="rect">
            <a:avLst/>
          </a:prstGeom>
        </p:spPr>
      </p:pic>
      <p:pic>
        <p:nvPicPr>
          <p:cNvPr id="63" name="Picture 11">
            <a:extLst>
              <a:ext uri="{FF2B5EF4-FFF2-40B4-BE49-F238E27FC236}">
                <a16:creationId xmlns:a16="http://schemas.microsoft.com/office/drawing/2014/main" id="{58140315-8A05-CAAE-018F-9068B99206D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880" b="95655" l="10000" r="90000">
                        <a14:foregroundMark x1="28350" y1="8356" x2="33250" y2="10762"/>
                        <a14:foregroundMark x1="27600" y1="5247" x2="28625" y2="6651"/>
                        <a14:foregroundMark x1="30925" y1="4913" x2="30800" y2="7320"/>
                        <a14:foregroundMark x1="50475" y1="46825" x2="53025" y2="51471"/>
                        <a14:foregroundMark x1="27450" y1="88068" x2="40025" y2="91678"/>
                        <a14:foregroundMark x1="40025" y1="91678" x2="53250" y2="90742"/>
                        <a14:foregroundMark x1="53250" y1="90742" x2="53675" y2="90307"/>
                        <a14:foregroundMark x1="35300" y1="92714" x2="41725" y2="95655"/>
                        <a14:foregroundMark x1="24900" y1="32921" x2="22450" y2="31384"/>
                        <a14:backgroundMark x1="67950" y1="8021" x2="69625" y2="14205"/>
                      </a14:backgroundRemoval>
                    </a14:imgEffect>
                  </a14:imgLayer>
                </a14:imgProps>
              </a:ext>
            </a:extLst>
          </a:blip>
          <a:stretch>
            <a:fillRect/>
          </a:stretch>
        </p:blipFill>
        <p:spPr>
          <a:xfrm rot="279463">
            <a:off x="6651930" y="3825281"/>
            <a:ext cx="1552505" cy="1161274"/>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6D610693-0859-C4FF-68DA-FD283610A2D2}"/>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3275" b="89973" l="10000" r="90000">
                        <a14:foregroundMark x1="24400" y1="44051" x2="24400" y2="44051"/>
                        <a14:foregroundMark x1="21350" y1="40775" x2="21350" y2="40775"/>
                        <a14:foregroundMark x1="23900" y1="41110" x2="23900" y2="41110"/>
                        <a14:foregroundMark x1="22650" y1="38971" x2="22650" y2="38971"/>
                        <a14:foregroundMark x1="19150" y1="38971" x2="19150" y2="38971"/>
                        <a14:foregroundMark x1="31200" y1="47928" x2="31200" y2="47928"/>
                        <a14:foregroundMark x1="32050" y1="43516" x2="32050" y2="43516"/>
                        <a14:foregroundMark x1="31200" y1="38503" x2="31200" y2="38503"/>
                        <a14:foregroundMark x1="37700" y1="37366" x2="37700" y2="37366"/>
                        <a14:foregroundMark x1="37550" y1="40775" x2="37550" y2="40775"/>
                        <a14:foregroundMark x1="39750" y1="35094" x2="39750" y2="35094"/>
                        <a14:foregroundMark x1="14150" y1="34893" x2="14150" y2="34893"/>
                        <a14:foregroundMark x1="35750" y1="29880" x2="35750" y2="29880"/>
                        <a14:foregroundMark x1="34850" y1="26738" x2="34850" y2="26738"/>
                        <a14:foregroundMark x1="32050" y1="24799" x2="32050" y2="24799"/>
                        <a14:foregroundMark x1="14750" y1="36230" x2="14750" y2="36230"/>
                        <a14:foregroundMark x1="16100" y1="3275" x2="16100" y2="3275"/>
                        <a14:foregroundMark x1="13500" y1="28676" x2="13500" y2="28676"/>
                        <a14:foregroundMark x1="12800" y1="23329" x2="12800" y2="23329"/>
                        <a14:foregroundMark x1="12650" y1="16979" x2="12650" y2="16979"/>
                        <a14:foregroundMark x1="24550" y1="45521" x2="24550" y2="45521"/>
                        <a14:foregroundMark x1="26400" y1="44719" x2="26400" y2="44719"/>
                        <a14:foregroundMark x1="24250" y1="44318" x2="24250" y2="44318"/>
                        <a14:foregroundMark x1="26400" y1="44318" x2="26400" y2="44318"/>
                        <a14:foregroundMark x1="23900" y1="45655" x2="23900" y2="45655"/>
                        <a14:foregroundMark x1="23900" y1="48128" x2="23900" y2="48128"/>
                        <a14:foregroundMark x1="29800" y1="48128" x2="29800" y2="48128"/>
                        <a14:foregroundMark x1="29800" y1="48128" x2="22600" y2="44184"/>
                        <a14:foregroundMark x1="20400" y1="45922" x2="23550" y2="39773"/>
                        <a14:foregroundMark x1="32000" y1="47393" x2="45250" y2="34358"/>
                        <a14:foregroundMark x1="27950" y1="40775" x2="34000" y2="34358"/>
                        <a14:foregroundMark x1="36600" y1="35361" x2="36600" y2="35361"/>
                      </a14:backgroundRemoval>
                    </a14:imgEffect>
                  </a14:imgLayer>
                </a14:imgProps>
              </a:ext>
            </a:extLst>
          </a:blip>
          <a:stretch>
            <a:fillRect/>
          </a:stretch>
        </p:blipFill>
        <p:spPr>
          <a:xfrm>
            <a:off x="3470744" y="3920024"/>
            <a:ext cx="1417571" cy="1060343"/>
          </a:xfrm>
          <a:prstGeom prst="rect">
            <a:avLst/>
          </a:prstGeom>
        </p:spPr>
      </p:pic>
      <p:pic>
        <p:nvPicPr>
          <p:cNvPr id="64" name="Picture 53">
            <a:extLst>
              <a:ext uri="{FF2B5EF4-FFF2-40B4-BE49-F238E27FC236}">
                <a16:creationId xmlns:a16="http://schemas.microsoft.com/office/drawing/2014/main" id="{19F3BEDF-C730-D889-3B28-4F7E4E17B721}"/>
              </a:ext>
            </a:extLst>
          </p:cNvPr>
          <p:cNvPicPr>
            <a:picLocks noChangeAspect="1"/>
          </p:cNvPicPr>
          <p:nvPr/>
        </p:nvPicPr>
        <p:blipFill>
          <a:blip r:embed="rId4"/>
          <a:stretch>
            <a:fillRect/>
          </a:stretch>
        </p:blipFill>
        <p:spPr>
          <a:xfrm>
            <a:off x="6370883" y="4190883"/>
            <a:ext cx="435440" cy="113175"/>
          </a:xfrm>
          <a:prstGeom prst="rect">
            <a:avLst/>
          </a:prstGeom>
        </p:spPr>
      </p:pic>
      <p:grpSp>
        <p:nvGrpSpPr>
          <p:cNvPr id="44" name="Gruppo 43">
            <a:extLst>
              <a:ext uri="{FF2B5EF4-FFF2-40B4-BE49-F238E27FC236}">
                <a16:creationId xmlns:a16="http://schemas.microsoft.com/office/drawing/2014/main" id="{19EB6196-0074-4219-C951-1F30CADBB751}"/>
              </a:ext>
            </a:extLst>
          </p:cNvPr>
          <p:cNvGrpSpPr/>
          <p:nvPr/>
        </p:nvGrpSpPr>
        <p:grpSpPr>
          <a:xfrm rot="2395574">
            <a:off x="5193183" y="3111534"/>
            <a:ext cx="1931359" cy="667798"/>
            <a:chOff x="2514792" y="1941066"/>
            <a:chExt cx="1931359" cy="667798"/>
          </a:xfrm>
        </p:grpSpPr>
        <p:cxnSp>
          <p:nvCxnSpPr>
            <p:cNvPr id="46" name="Straight Arrow Connector 32">
              <a:extLst>
                <a:ext uri="{FF2B5EF4-FFF2-40B4-BE49-F238E27FC236}">
                  <a16:creationId xmlns:a16="http://schemas.microsoft.com/office/drawing/2014/main" id="{7C4509AD-412B-59F0-5FFA-38C07B8B16BE}"/>
                </a:ext>
              </a:extLst>
            </p:cNvPr>
            <p:cNvCxnSpPr>
              <a:cxnSpLocks/>
            </p:cNvCxnSpPr>
            <p:nvPr/>
          </p:nvCxnSpPr>
          <p:spPr>
            <a:xfrm rot="19204426" flipH="1" flipV="1">
              <a:off x="2606227" y="1941066"/>
              <a:ext cx="740105" cy="667798"/>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CasellaDiTesto 49">
              <a:extLst>
                <a:ext uri="{FF2B5EF4-FFF2-40B4-BE49-F238E27FC236}">
                  <a16:creationId xmlns:a16="http://schemas.microsoft.com/office/drawing/2014/main" id="{FF56986F-A552-9601-4104-B83F82A77709}"/>
                </a:ext>
              </a:extLst>
            </p:cNvPr>
            <p:cNvSpPr txBox="1"/>
            <p:nvPr/>
          </p:nvSpPr>
          <p:spPr>
            <a:xfrm>
              <a:off x="2514792" y="1954920"/>
              <a:ext cx="1931358" cy="276999"/>
            </a:xfrm>
            <a:prstGeom prst="rect">
              <a:avLst/>
            </a:prstGeom>
            <a:noFill/>
          </p:spPr>
          <p:txBody>
            <a:bodyPr wrap="square" rtlCol="0">
              <a:spAutoFit/>
            </a:bodyPr>
            <a:lstStyle/>
            <a:p>
              <a:r>
                <a:rPr lang="en-GB" sz="1200" dirty="0">
                  <a:solidFill>
                    <a:srgbClr val="44546A"/>
                  </a:solidFill>
                  <a:latin typeface="Abel" panose="02000506030000020004" pitchFamily="2" charset="0"/>
                </a:rPr>
                <a:t>arm/car “place”</a:t>
              </a:r>
            </a:p>
          </p:txBody>
        </p:sp>
        <p:sp>
          <p:nvSpPr>
            <p:cNvPr id="62" name="CasellaDiTesto 61">
              <a:extLst>
                <a:ext uri="{FF2B5EF4-FFF2-40B4-BE49-F238E27FC236}">
                  <a16:creationId xmlns:a16="http://schemas.microsoft.com/office/drawing/2014/main" id="{41D74E28-B86F-261D-6E2F-E965D473DC95}"/>
                </a:ext>
              </a:extLst>
            </p:cNvPr>
            <p:cNvSpPr txBox="1"/>
            <p:nvPr/>
          </p:nvSpPr>
          <p:spPr>
            <a:xfrm>
              <a:off x="2514793" y="1954920"/>
              <a:ext cx="1931358" cy="276999"/>
            </a:xfrm>
            <a:prstGeom prst="rect">
              <a:avLst/>
            </a:prstGeom>
            <a:noFill/>
          </p:spPr>
          <p:txBody>
            <a:bodyPr wrap="square" rtlCol="0">
              <a:spAutoFit/>
            </a:bodyPr>
            <a:lstStyle/>
            <a:p>
              <a:r>
                <a:rPr lang="en-GB" sz="1200" dirty="0">
                  <a:solidFill>
                    <a:srgbClr val="44546A"/>
                  </a:solidFill>
                  <a:latin typeface="Abel" panose="02000506030000020004" pitchFamily="2" charset="0"/>
                </a:rPr>
                <a:t>arm/car “place”</a:t>
              </a:r>
            </a:p>
          </p:txBody>
        </p:sp>
      </p:grpSp>
      <p:grpSp>
        <p:nvGrpSpPr>
          <p:cNvPr id="53" name="Gruppo 52">
            <a:extLst>
              <a:ext uri="{FF2B5EF4-FFF2-40B4-BE49-F238E27FC236}">
                <a16:creationId xmlns:a16="http://schemas.microsoft.com/office/drawing/2014/main" id="{C590F36B-B5A5-53D3-FE44-4123D5194C88}"/>
              </a:ext>
            </a:extLst>
          </p:cNvPr>
          <p:cNvGrpSpPr/>
          <p:nvPr/>
        </p:nvGrpSpPr>
        <p:grpSpPr>
          <a:xfrm>
            <a:off x="5400122" y="1962014"/>
            <a:ext cx="1931358" cy="302120"/>
            <a:chOff x="2514792" y="1954920"/>
            <a:chExt cx="1931358" cy="302120"/>
          </a:xfrm>
        </p:grpSpPr>
        <p:cxnSp>
          <p:nvCxnSpPr>
            <p:cNvPr id="57" name="Straight Arrow Connector 32">
              <a:extLst>
                <a:ext uri="{FF2B5EF4-FFF2-40B4-BE49-F238E27FC236}">
                  <a16:creationId xmlns:a16="http://schemas.microsoft.com/office/drawing/2014/main" id="{A092981B-6A62-C0EC-E6CA-69F3CA2AA6BA}"/>
                </a:ext>
              </a:extLst>
            </p:cNvPr>
            <p:cNvCxnSpPr>
              <a:cxnSpLocks/>
            </p:cNvCxnSpPr>
            <p:nvPr/>
          </p:nvCxnSpPr>
          <p:spPr>
            <a:xfrm flipH="1">
              <a:off x="2575135" y="2257040"/>
              <a:ext cx="970750"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0" name="CasellaDiTesto 59">
              <a:extLst>
                <a:ext uri="{FF2B5EF4-FFF2-40B4-BE49-F238E27FC236}">
                  <a16:creationId xmlns:a16="http://schemas.microsoft.com/office/drawing/2014/main" id="{2F40A598-1772-BDC0-F3C7-FF7F16E4FBB5}"/>
                </a:ext>
              </a:extLst>
            </p:cNvPr>
            <p:cNvSpPr txBox="1"/>
            <p:nvPr/>
          </p:nvSpPr>
          <p:spPr>
            <a:xfrm>
              <a:off x="2514792" y="1954920"/>
              <a:ext cx="1931358" cy="276999"/>
            </a:xfrm>
            <a:prstGeom prst="rect">
              <a:avLst/>
            </a:prstGeom>
            <a:noFill/>
          </p:spPr>
          <p:txBody>
            <a:bodyPr wrap="square" rtlCol="0">
              <a:spAutoFit/>
            </a:bodyPr>
            <a:lstStyle/>
            <a:p>
              <a:r>
                <a:rPr lang="en-GB" sz="1200" dirty="0">
                  <a:solidFill>
                    <a:srgbClr val="44546A"/>
                  </a:solidFill>
                  <a:latin typeface="Abel" panose="02000506030000020004" pitchFamily="2" charset="0"/>
                </a:rPr>
                <a:t>arm/car “</a:t>
              </a:r>
              <a:r>
                <a:rPr lang="en-GB" sz="1200" dirty="0" err="1">
                  <a:solidFill>
                    <a:srgbClr val="44546A"/>
                  </a:solidFill>
                  <a:latin typeface="Abel" panose="02000506030000020004" pitchFamily="2" charset="0"/>
                </a:rPr>
                <a:t>car_on</a:t>
              </a:r>
              <a:r>
                <a:rPr lang="en-GB" sz="1200" dirty="0">
                  <a:solidFill>
                    <a:srgbClr val="44546A"/>
                  </a:solidFill>
                  <a:latin typeface="Abel" panose="02000506030000020004" pitchFamily="2" charset="0"/>
                </a:rPr>
                <a:t>”</a:t>
              </a:r>
            </a:p>
          </p:txBody>
        </p:sp>
      </p:grpSp>
      <p:pic>
        <p:nvPicPr>
          <p:cNvPr id="66" name="Picture 19">
            <a:extLst>
              <a:ext uri="{FF2B5EF4-FFF2-40B4-BE49-F238E27FC236}">
                <a16:creationId xmlns:a16="http://schemas.microsoft.com/office/drawing/2014/main" id="{8BAA68BE-94DF-01DA-FD0B-D0722FD6512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7027158" y="1950209"/>
            <a:ext cx="909170" cy="714672"/>
          </a:xfrm>
          <a:prstGeom prst="rect">
            <a:avLst/>
          </a:prstGeom>
        </p:spPr>
      </p:pic>
      <p:pic>
        <p:nvPicPr>
          <p:cNvPr id="72" name="Immagine 71" descr="Immagine che contiene microscopio&#10;&#10;Descrizione generata automaticamente">
            <a:extLst>
              <a:ext uri="{FF2B5EF4-FFF2-40B4-BE49-F238E27FC236}">
                <a16:creationId xmlns:a16="http://schemas.microsoft.com/office/drawing/2014/main" id="{0E21A42B-0D95-249A-CE56-C6F103E09CB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60143" y1="46286" x2="61286" y2="35143"/>
                        <a14:foregroundMark x1="61286" y1="35143" x2="63000" y2="31143"/>
                        <a14:foregroundMark x1="64714" y1="36571" x2="77143" y2="38571"/>
                        <a14:foregroundMark x1="66429" y1="32571" x2="78000" y2="32286"/>
                        <a14:foregroundMark x1="78000" y1="32286" x2="82714" y2="32714"/>
                        <a14:foregroundMark x1="67714" y1="30857" x2="88000" y2="32714"/>
                        <a14:foregroundMark x1="88000" y1="32714" x2="88571" y2="32857"/>
                        <a14:foregroundMark x1="68286" y1="29429" x2="76000" y2="30000"/>
                        <a14:foregroundMark x1="78857" y1="40000" x2="81714" y2="40000"/>
                      </a14:backgroundRemoval>
                    </a14:imgEffect>
                  </a14:imgLayer>
                </a14:imgProps>
              </a:ext>
            </a:extLst>
          </a:blip>
          <a:stretch>
            <a:fillRect/>
          </a:stretch>
        </p:blipFill>
        <p:spPr>
          <a:xfrm>
            <a:off x="7699001" y="1560847"/>
            <a:ext cx="1226515" cy="1226515"/>
          </a:xfrm>
          <a:prstGeom prst="rect">
            <a:avLst/>
          </a:prstGeom>
        </p:spPr>
      </p:pic>
    </p:spTree>
    <p:extLst>
      <p:ext uri="{BB962C8B-B14F-4D97-AF65-F5344CB8AC3E}">
        <p14:creationId xmlns:p14="http://schemas.microsoft.com/office/powerpoint/2010/main" val="72491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16"/>
                                        </p:tgtEl>
                                        <p:attrNameLst>
                                          <p:attrName>r</p:attrName>
                                        </p:attrNameLst>
                                      </p:cBhvr>
                                    </p:animRot>
                                    <p:animRot by="-240000">
                                      <p:cBhvr>
                                        <p:cTn id="12" dur="200" fill="hold">
                                          <p:stCondLst>
                                            <p:cond delay="200"/>
                                          </p:stCondLst>
                                        </p:cTn>
                                        <p:tgtEl>
                                          <p:spTgt spid="16"/>
                                        </p:tgtEl>
                                        <p:attrNameLst>
                                          <p:attrName>r</p:attrName>
                                        </p:attrNameLst>
                                      </p:cBhvr>
                                    </p:animRot>
                                    <p:animRot by="240000">
                                      <p:cBhvr>
                                        <p:cTn id="13" dur="200" fill="hold">
                                          <p:stCondLst>
                                            <p:cond delay="400"/>
                                          </p:stCondLst>
                                        </p:cTn>
                                        <p:tgtEl>
                                          <p:spTgt spid="16"/>
                                        </p:tgtEl>
                                        <p:attrNameLst>
                                          <p:attrName>r</p:attrName>
                                        </p:attrNameLst>
                                      </p:cBhvr>
                                    </p:animRot>
                                    <p:animRot by="-240000">
                                      <p:cBhvr>
                                        <p:cTn id="14" dur="200" fill="hold">
                                          <p:stCondLst>
                                            <p:cond delay="600"/>
                                          </p:stCondLst>
                                        </p:cTn>
                                        <p:tgtEl>
                                          <p:spTgt spid="16"/>
                                        </p:tgtEl>
                                        <p:attrNameLst>
                                          <p:attrName>r</p:attrName>
                                        </p:attrNameLst>
                                      </p:cBhvr>
                                    </p:animRot>
                                    <p:animRot by="120000">
                                      <p:cBhvr>
                                        <p:cTn id="15" dur="200" fill="hold">
                                          <p:stCondLst>
                                            <p:cond delay="800"/>
                                          </p:stCondLst>
                                        </p:cTn>
                                        <p:tgtEl>
                                          <p:spTgt spid="1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5BD251-5E80-F34C-A55B-210017F760A8}"/>
              </a:ext>
            </a:extLst>
          </p:cNvPr>
          <p:cNvPicPr>
            <a:picLocks noChangeAspect="1"/>
          </p:cNvPicPr>
          <p:nvPr/>
        </p:nvPicPr>
        <p:blipFill>
          <a:blip r:embed="rId3"/>
          <a:stretch>
            <a:fillRect/>
          </a:stretch>
        </p:blipFill>
        <p:spPr>
          <a:xfrm>
            <a:off x="4006860" y="1709305"/>
            <a:ext cx="1614252" cy="1060342"/>
          </a:xfrm>
          <a:prstGeom prst="rect">
            <a:avLst/>
          </a:prstGeom>
        </p:spPr>
      </p:pic>
      <p:sp>
        <p:nvSpPr>
          <p:cNvPr id="15" name="TextBox 14">
            <a:extLst>
              <a:ext uri="{FF2B5EF4-FFF2-40B4-BE49-F238E27FC236}">
                <a16:creationId xmlns:a16="http://schemas.microsoft.com/office/drawing/2014/main" id="{F6A99E5E-2CC4-CE47-BC28-A52FED15893C}"/>
              </a:ext>
            </a:extLst>
          </p:cNvPr>
          <p:cNvSpPr txBox="1"/>
          <p:nvPr/>
        </p:nvSpPr>
        <p:spPr>
          <a:xfrm>
            <a:off x="6666884" y="1291657"/>
            <a:ext cx="1417676" cy="250903"/>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Robot Arm Node </a:t>
            </a:r>
          </a:p>
        </p:txBody>
      </p:sp>
      <p:grpSp>
        <p:nvGrpSpPr>
          <p:cNvPr id="16" name="Group 15">
            <a:extLst>
              <a:ext uri="{FF2B5EF4-FFF2-40B4-BE49-F238E27FC236}">
                <a16:creationId xmlns:a16="http://schemas.microsoft.com/office/drawing/2014/main" id="{5A0EBD63-3535-7B48-82F9-F5D45CE339EE}"/>
              </a:ext>
            </a:extLst>
          </p:cNvPr>
          <p:cNvGrpSpPr/>
          <p:nvPr/>
        </p:nvGrpSpPr>
        <p:grpSpPr>
          <a:xfrm>
            <a:off x="6765313" y="1564060"/>
            <a:ext cx="2323652" cy="1320069"/>
            <a:chOff x="4671727" y="1258617"/>
            <a:chExt cx="1491303" cy="847211"/>
          </a:xfrm>
        </p:grpSpPr>
        <p:grpSp>
          <p:nvGrpSpPr>
            <p:cNvPr id="17" name="Group 16">
              <a:extLst>
                <a:ext uri="{FF2B5EF4-FFF2-40B4-BE49-F238E27FC236}">
                  <a16:creationId xmlns:a16="http://schemas.microsoft.com/office/drawing/2014/main" id="{2E38FD66-31C7-2943-8788-3F38CF77A870}"/>
                </a:ext>
              </a:extLst>
            </p:cNvPr>
            <p:cNvGrpSpPr>
              <a:grpSpLocks noChangeAspect="1"/>
            </p:cNvGrpSpPr>
            <p:nvPr/>
          </p:nvGrpSpPr>
          <p:grpSpPr>
            <a:xfrm>
              <a:off x="4839776" y="1337998"/>
              <a:ext cx="581058" cy="169948"/>
              <a:chOff x="6378089" y="1087413"/>
              <a:chExt cx="1284194" cy="375602"/>
            </a:xfrm>
          </p:grpSpPr>
          <p:pic>
            <p:nvPicPr>
              <p:cNvPr id="21" name="Picture 20">
                <a:extLst>
                  <a:ext uri="{FF2B5EF4-FFF2-40B4-BE49-F238E27FC236}">
                    <a16:creationId xmlns:a16="http://schemas.microsoft.com/office/drawing/2014/main" id="{D5003ED0-3D5B-CE4C-B636-0320BBDA6E98}"/>
                  </a:ext>
                </a:extLst>
              </p:cNvPr>
              <p:cNvPicPr>
                <a:picLocks noChangeAspect="1"/>
              </p:cNvPicPr>
              <p:nvPr/>
            </p:nvPicPr>
            <p:blipFill>
              <a:blip r:embed="rId4"/>
              <a:stretch>
                <a:fillRect/>
              </a:stretch>
            </p:blipFill>
            <p:spPr>
              <a:xfrm>
                <a:off x="6872499" y="1244299"/>
                <a:ext cx="789784" cy="215395"/>
              </a:xfrm>
              <a:prstGeom prst="rect">
                <a:avLst/>
              </a:prstGeom>
            </p:spPr>
          </p:pic>
          <p:pic>
            <p:nvPicPr>
              <p:cNvPr id="22" name="Picture 21">
                <a:extLst>
                  <a:ext uri="{FF2B5EF4-FFF2-40B4-BE49-F238E27FC236}">
                    <a16:creationId xmlns:a16="http://schemas.microsoft.com/office/drawing/2014/main" id="{5DAD1834-08D0-5C4A-AA83-515B7687A6DC}"/>
                  </a:ext>
                </a:extLst>
              </p:cNvPr>
              <p:cNvPicPr>
                <a:picLocks noChangeAspect="1"/>
              </p:cNvPicPr>
              <p:nvPr/>
            </p:nvPicPr>
            <p:blipFill>
              <a:blip r:embed="rId5"/>
              <a:stretch>
                <a:fillRect/>
              </a:stretch>
            </p:blipFill>
            <p:spPr>
              <a:xfrm>
                <a:off x="6378089" y="1087413"/>
                <a:ext cx="500803" cy="375602"/>
              </a:xfrm>
              <a:prstGeom prst="rect">
                <a:avLst/>
              </a:prstGeom>
            </p:spPr>
          </p:pic>
        </p:grpSp>
        <p:sp>
          <p:nvSpPr>
            <p:cNvPr id="18" name="Google Shape;21175;p56">
              <a:extLst>
                <a:ext uri="{FF2B5EF4-FFF2-40B4-BE49-F238E27FC236}">
                  <a16:creationId xmlns:a16="http://schemas.microsoft.com/office/drawing/2014/main" id="{2B5F91BD-F6C2-3F46-A013-3597C6651FB1}"/>
                </a:ext>
              </a:extLst>
            </p:cNvPr>
            <p:cNvSpPr/>
            <p:nvPr/>
          </p:nvSpPr>
          <p:spPr>
            <a:xfrm>
              <a:off x="4671727" y="1258617"/>
              <a:ext cx="1491303" cy="847211"/>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Picture 44">
            <a:extLst>
              <a:ext uri="{FF2B5EF4-FFF2-40B4-BE49-F238E27FC236}">
                <a16:creationId xmlns:a16="http://schemas.microsoft.com/office/drawing/2014/main" id="{D8406535-244F-324A-88CE-CCA1FB9E6B80}"/>
              </a:ext>
            </a:extLst>
          </p:cNvPr>
          <p:cNvPicPr>
            <a:picLocks noChangeAspect="1"/>
          </p:cNvPicPr>
          <p:nvPr/>
        </p:nvPicPr>
        <p:blipFill>
          <a:blip r:embed="rId6"/>
          <a:stretch>
            <a:fillRect/>
          </a:stretch>
        </p:blipFill>
        <p:spPr>
          <a:xfrm>
            <a:off x="4050822" y="1376373"/>
            <a:ext cx="1462030" cy="294510"/>
          </a:xfrm>
          <a:prstGeom prst="rect">
            <a:avLst/>
          </a:prstGeom>
        </p:spPr>
      </p:pic>
      <p:grpSp>
        <p:nvGrpSpPr>
          <p:cNvPr id="56" name="Group 55">
            <a:extLst>
              <a:ext uri="{FF2B5EF4-FFF2-40B4-BE49-F238E27FC236}">
                <a16:creationId xmlns:a16="http://schemas.microsoft.com/office/drawing/2014/main" id="{9053810A-972C-7D45-AD41-A0FCED7737BD}"/>
              </a:ext>
            </a:extLst>
          </p:cNvPr>
          <p:cNvGrpSpPr/>
          <p:nvPr/>
        </p:nvGrpSpPr>
        <p:grpSpPr>
          <a:xfrm>
            <a:off x="6267317" y="3515674"/>
            <a:ext cx="1937118" cy="1470882"/>
            <a:chOff x="6680041" y="1968852"/>
            <a:chExt cx="1165230" cy="1302831"/>
          </a:xfrm>
        </p:grpSpPr>
        <p:pic>
          <p:nvPicPr>
            <p:cNvPr id="61" name="Picture 60">
              <a:extLst>
                <a:ext uri="{FF2B5EF4-FFF2-40B4-BE49-F238E27FC236}">
                  <a16:creationId xmlns:a16="http://schemas.microsoft.com/office/drawing/2014/main" id="{45705055-DA18-344E-B07C-BC2B6131300C}"/>
                </a:ext>
              </a:extLst>
            </p:cNvPr>
            <p:cNvPicPr>
              <a:picLocks noChangeAspect="1"/>
            </p:cNvPicPr>
            <p:nvPr/>
          </p:nvPicPr>
          <p:blipFill>
            <a:blip r:embed="rId5"/>
            <a:stretch>
              <a:fillRect/>
            </a:stretch>
          </p:blipFill>
          <p:spPr>
            <a:xfrm>
              <a:off x="6742339" y="2390266"/>
              <a:ext cx="248078" cy="158835"/>
            </a:xfrm>
            <a:prstGeom prst="rect">
              <a:avLst/>
            </a:prstGeom>
          </p:spPr>
        </p:pic>
        <p:sp>
          <p:nvSpPr>
            <p:cNvPr id="58" name="Google Shape;21175;p56">
              <a:extLst>
                <a:ext uri="{FF2B5EF4-FFF2-40B4-BE49-F238E27FC236}">
                  <a16:creationId xmlns:a16="http://schemas.microsoft.com/office/drawing/2014/main" id="{C927AE8B-F7D2-CB49-A879-C97CD58D7661}"/>
                </a:ext>
              </a:extLst>
            </p:cNvPr>
            <p:cNvSpPr/>
            <p:nvPr/>
          </p:nvSpPr>
          <p:spPr>
            <a:xfrm>
              <a:off x="6680041" y="2243086"/>
              <a:ext cx="1165230" cy="1028597"/>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TextBox 58">
              <a:extLst>
                <a:ext uri="{FF2B5EF4-FFF2-40B4-BE49-F238E27FC236}">
                  <a16:creationId xmlns:a16="http://schemas.microsoft.com/office/drawing/2014/main" id="{91514A17-6874-0F4D-BCDA-7129BE10DB88}"/>
                </a:ext>
              </a:extLst>
            </p:cNvPr>
            <p:cNvSpPr txBox="1"/>
            <p:nvPr/>
          </p:nvSpPr>
          <p:spPr>
            <a:xfrm>
              <a:off x="6707897" y="1968852"/>
              <a:ext cx="925994" cy="222237"/>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Smart car</a:t>
              </a:r>
            </a:p>
          </p:txBody>
        </p:sp>
      </p:grpSp>
      <p:grpSp>
        <p:nvGrpSpPr>
          <p:cNvPr id="47" name="Group 46">
            <a:extLst>
              <a:ext uri="{FF2B5EF4-FFF2-40B4-BE49-F238E27FC236}">
                <a16:creationId xmlns:a16="http://schemas.microsoft.com/office/drawing/2014/main" id="{988417C9-E3B4-834C-ACD4-8F0E3D80E7A1}"/>
              </a:ext>
            </a:extLst>
          </p:cNvPr>
          <p:cNvGrpSpPr/>
          <p:nvPr/>
        </p:nvGrpSpPr>
        <p:grpSpPr>
          <a:xfrm>
            <a:off x="3016239" y="3742162"/>
            <a:ext cx="1765598" cy="1159695"/>
            <a:chOff x="4507884" y="3568182"/>
            <a:chExt cx="1448975" cy="998665"/>
          </a:xfrm>
        </p:grpSpPr>
        <p:sp>
          <p:nvSpPr>
            <p:cNvPr id="48" name="TextBox 47">
              <a:extLst>
                <a:ext uri="{FF2B5EF4-FFF2-40B4-BE49-F238E27FC236}">
                  <a16:creationId xmlns:a16="http://schemas.microsoft.com/office/drawing/2014/main" id="{E76DDF74-0E97-3D43-B613-F26980A39C33}"/>
                </a:ext>
              </a:extLst>
            </p:cNvPr>
            <p:cNvSpPr txBox="1"/>
            <p:nvPr/>
          </p:nvSpPr>
          <p:spPr>
            <a:xfrm>
              <a:off x="4579649" y="3568182"/>
              <a:ext cx="1164519"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Conveyor belt</a:t>
              </a:r>
            </a:p>
          </p:txBody>
        </p:sp>
        <p:grpSp>
          <p:nvGrpSpPr>
            <p:cNvPr id="49" name="Group 48">
              <a:extLst>
                <a:ext uri="{FF2B5EF4-FFF2-40B4-BE49-F238E27FC236}">
                  <a16:creationId xmlns:a16="http://schemas.microsoft.com/office/drawing/2014/main" id="{255C179F-A66F-8648-9D43-A45ED5E98913}"/>
                </a:ext>
              </a:extLst>
            </p:cNvPr>
            <p:cNvGrpSpPr/>
            <p:nvPr/>
          </p:nvGrpSpPr>
          <p:grpSpPr>
            <a:xfrm>
              <a:off x="4507884" y="3833345"/>
              <a:ext cx="1448975" cy="733502"/>
              <a:chOff x="4507884" y="3833345"/>
              <a:chExt cx="1448975" cy="733502"/>
            </a:xfrm>
          </p:grpSpPr>
          <p:grpSp>
            <p:nvGrpSpPr>
              <p:cNvPr id="51" name="Group 50">
                <a:extLst>
                  <a:ext uri="{FF2B5EF4-FFF2-40B4-BE49-F238E27FC236}">
                    <a16:creationId xmlns:a16="http://schemas.microsoft.com/office/drawing/2014/main" id="{E372620E-EC8D-4247-85FE-273D9E46CBA1}"/>
                  </a:ext>
                </a:extLst>
              </p:cNvPr>
              <p:cNvGrpSpPr>
                <a:grpSpLocks noChangeAspect="1"/>
              </p:cNvGrpSpPr>
              <p:nvPr/>
            </p:nvGrpSpPr>
            <p:grpSpPr>
              <a:xfrm>
                <a:off x="4575025" y="3899957"/>
                <a:ext cx="581058" cy="169949"/>
                <a:chOff x="6284524" y="1012561"/>
                <a:chExt cx="1284193" cy="375603"/>
              </a:xfrm>
            </p:grpSpPr>
            <p:pic>
              <p:nvPicPr>
                <p:cNvPr id="54" name="Picture 53">
                  <a:extLst>
                    <a:ext uri="{FF2B5EF4-FFF2-40B4-BE49-F238E27FC236}">
                      <a16:creationId xmlns:a16="http://schemas.microsoft.com/office/drawing/2014/main" id="{C3ADF8BA-1174-3842-8976-510837D0D50E}"/>
                    </a:ext>
                  </a:extLst>
                </p:cNvPr>
                <p:cNvPicPr>
                  <a:picLocks noChangeAspect="1"/>
                </p:cNvPicPr>
                <p:nvPr/>
              </p:nvPicPr>
              <p:blipFill>
                <a:blip r:embed="rId4"/>
                <a:stretch>
                  <a:fillRect/>
                </a:stretch>
              </p:blipFill>
              <p:spPr>
                <a:xfrm>
                  <a:off x="6778933" y="1169447"/>
                  <a:ext cx="789784" cy="215396"/>
                </a:xfrm>
                <a:prstGeom prst="rect">
                  <a:avLst/>
                </a:prstGeom>
              </p:spPr>
            </p:pic>
            <p:pic>
              <p:nvPicPr>
                <p:cNvPr id="55" name="Picture 54">
                  <a:extLst>
                    <a:ext uri="{FF2B5EF4-FFF2-40B4-BE49-F238E27FC236}">
                      <a16:creationId xmlns:a16="http://schemas.microsoft.com/office/drawing/2014/main" id="{46A53F79-5574-2C45-837C-DB28F50F727C}"/>
                    </a:ext>
                  </a:extLst>
                </p:cNvPr>
                <p:cNvPicPr>
                  <a:picLocks noChangeAspect="1"/>
                </p:cNvPicPr>
                <p:nvPr/>
              </p:nvPicPr>
              <p:blipFill>
                <a:blip r:embed="rId5"/>
                <a:stretch>
                  <a:fillRect/>
                </a:stretch>
              </p:blipFill>
              <p:spPr>
                <a:xfrm>
                  <a:off x="6284524" y="1012561"/>
                  <a:ext cx="500803" cy="375603"/>
                </a:xfrm>
                <a:prstGeom prst="rect">
                  <a:avLst/>
                </a:prstGeom>
              </p:spPr>
            </p:pic>
          </p:grpSp>
          <p:sp>
            <p:nvSpPr>
              <p:cNvPr id="52" name="Google Shape;21175;p56">
                <a:extLst>
                  <a:ext uri="{FF2B5EF4-FFF2-40B4-BE49-F238E27FC236}">
                    <a16:creationId xmlns:a16="http://schemas.microsoft.com/office/drawing/2014/main" id="{00D8961B-ECFA-4C4E-8429-8B893A428147}"/>
                  </a:ext>
                </a:extLst>
              </p:cNvPr>
              <p:cNvSpPr/>
              <p:nvPr/>
            </p:nvSpPr>
            <p:spPr>
              <a:xfrm>
                <a:off x="4507884" y="3833345"/>
                <a:ext cx="1448975" cy="733502"/>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TextBox 93">
            <a:extLst>
              <a:ext uri="{FF2B5EF4-FFF2-40B4-BE49-F238E27FC236}">
                <a16:creationId xmlns:a16="http://schemas.microsoft.com/office/drawing/2014/main" id="{A8485418-C45F-DC46-A113-1FB498D238EB}"/>
              </a:ext>
            </a:extLst>
          </p:cNvPr>
          <p:cNvSpPr txBox="1"/>
          <p:nvPr/>
        </p:nvSpPr>
        <p:spPr>
          <a:xfrm>
            <a:off x="1065197" y="791249"/>
            <a:ext cx="1304587"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Dashboard</a:t>
            </a:r>
          </a:p>
        </p:txBody>
      </p:sp>
      <p:sp>
        <p:nvSpPr>
          <p:cNvPr id="95" name="Google Shape;21175;p56">
            <a:extLst>
              <a:ext uri="{FF2B5EF4-FFF2-40B4-BE49-F238E27FC236}">
                <a16:creationId xmlns:a16="http://schemas.microsoft.com/office/drawing/2014/main" id="{7FD15FA9-7FCE-D941-8B88-AF02A002CE25}"/>
              </a:ext>
            </a:extLst>
          </p:cNvPr>
          <p:cNvSpPr/>
          <p:nvPr/>
        </p:nvSpPr>
        <p:spPr>
          <a:xfrm>
            <a:off x="55035" y="1053101"/>
            <a:ext cx="3682167" cy="1518650"/>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181;p61">
            <a:extLst>
              <a:ext uri="{FF2B5EF4-FFF2-40B4-BE49-F238E27FC236}">
                <a16:creationId xmlns:a16="http://schemas.microsoft.com/office/drawing/2014/main" id="{3E8C34AD-73CC-184C-9EAC-8D078A6B43F6}"/>
              </a:ext>
            </a:extLst>
          </p:cNvPr>
          <p:cNvSpPr txBox="1">
            <a:spLocks/>
          </p:cNvSpPr>
          <p:nvPr/>
        </p:nvSpPr>
        <p:spPr>
          <a:xfrm>
            <a:off x="2530575" y="144000"/>
            <a:ext cx="4234739"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GB" dirty="0">
                <a:solidFill>
                  <a:schemeClr val="tx1">
                    <a:lumMod val="75000"/>
                    <a:lumOff val="25000"/>
                  </a:schemeClr>
                </a:solidFill>
              </a:rPr>
              <a:t>Node-RED + MQTT</a:t>
            </a:r>
          </a:p>
        </p:txBody>
      </p:sp>
      <p:pic>
        <p:nvPicPr>
          <p:cNvPr id="63" name="Picture 11">
            <a:extLst>
              <a:ext uri="{FF2B5EF4-FFF2-40B4-BE49-F238E27FC236}">
                <a16:creationId xmlns:a16="http://schemas.microsoft.com/office/drawing/2014/main" id="{58140315-8A05-CAAE-018F-9068B99206D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880" b="95655" l="10000" r="90000">
                        <a14:foregroundMark x1="28350" y1="8356" x2="33250" y2="10762"/>
                        <a14:foregroundMark x1="27600" y1="5247" x2="28625" y2="6651"/>
                        <a14:foregroundMark x1="30925" y1="4913" x2="30800" y2="7320"/>
                        <a14:foregroundMark x1="50475" y1="46825" x2="53025" y2="51471"/>
                        <a14:foregroundMark x1="27450" y1="88068" x2="40025" y2="91678"/>
                        <a14:foregroundMark x1="40025" y1="91678" x2="53250" y2="90742"/>
                        <a14:foregroundMark x1="53250" y1="90742" x2="53675" y2="90307"/>
                        <a14:foregroundMark x1="35300" y1="92714" x2="41725" y2="95655"/>
                        <a14:foregroundMark x1="24900" y1="32921" x2="22450" y2="31384"/>
                        <a14:backgroundMark x1="67950" y1="8021" x2="69625" y2="14205"/>
                      </a14:backgroundRemoval>
                    </a14:imgEffect>
                  </a14:imgLayer>
                </a14:imgProps>
              </a:ext>
            </a:extLst>
          </a:blip>
          <a:stretch>
            <a:fillRect/>
          </a:stretch>
        </p:blipFill>
        <p:spPr>
          <a:xfrm rot="279463">
            <a:off x="6651930" y="3825281"/>
            <a:ext cx="1552505" cy="1161274"/>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6D610693-0859-C4FF-68DA-FD283610A2D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275" b="89973" l="10000" r="90000">
                        <a14:foregroundMark x1="24400" y1="44051" x2="24400" y2="44051"/>
                        <a14:foregroundMark x1="21350" y1="40775" x2="21350" y2="40775"/>
                        <a14:foregroundMark x1="23900" y1="41110" x2="23900" y2="41110"/>
                        <a14:foregroundMark x1="22650" y1="38971" x2="22650" y2="38971"/>
                        <a14:foregroundMark x1="19150" y1="38971" x2="19150" y2="38971"/>
                        <a14:foregroundMark x1="31200" y1="47928" x2="31200" y2="47928"/>
                        <a14:foregroundMark x1="32050" y1="43516" x2="32050" y2="43516"/>
                        <a14:foregroundMark x1="31200" y1="38503" x2="31200" y2="38503"/>
                        <a14:foregroundMark x1="37700" y1="37366" x2="37700" y2="37366"/>
                        <a14:foregroundMark x1="37550" y1="40775" x2="37550" y2="40775"/>
                        <a14:foregroundMark x1="39750" y1="35094" x2="39750" y2="35094"/>
                        <a14:foregroundMark x1="14150" y1="34893" x2="14150" y2="34893"/>
                        <a14:foregroundMark x1="35750" y1="29880" x2="35750" y2="29880"/>
                        <a14:foregroundMark x1="34850" y1="26738" x2="34850" y2="26738"/>
                        <a14:foregroundMark x1="32050" y1="24799" x2="32050" y2="24799"/>
                        <a14:foregroundMark x1="14750" y1="36230" x2="14750" y2="36230"/>
                        <a14:foregroundMark x1="16100" y1="3275" x2="16100" y2="3275"/>
                        <a14:foregroundMark x1="13500" y1="28676" x2="13500" y2="28676"/>
                        <a14:foregroundMark x1="12800" y1="23329" x2="12800" y2="23329"/>
                        <a14:foregroundMark x1="12650" y1="16979" x2="12650" y2="16979"/>
                        <a14:foregroundMark x1="24550" y1="45521" x2="24550" y2="45521"/>
                        <a14:foregroundMark x1="26400" y1="44719" x2="26400" y2="44719"/>
                        <a14:foregroundMark x1="24250" y1="44318" x2="24250" y2="44318"/>
                        <a14:foregroundMark x1="26400" y1="44318" x2="26400" y2="44318"/>
                        <a14:foregroundMark x1="23900" y1="45655" x2="23900" y2="45655"/>
                        <a14:foregroundMark x1="23900" y1="48128" x2="23900" y2="48128"/>
                        <a14:foregroundMark x1="29800" y1="48128" x2="29800" y2="48128"/>
                        <a14:foregroundMark x1="29800" y1="48128" x2="22600" y2="44184"/>
                        <a14:foregroundMark x1="20400" y1="45922" x2="23550" y2="39773"/>
                        <a14:foregroundMark x1="32000" y1="47393" x2="45250" y2="34358"/>
                        <a14:foregroundMark x1="27950" y1="40775" x2="34000" y2="34358"/>
                        <a14:foregroundMark x1="36600" y1="35361" x2="36600" y2="35361"/>
                      </a14:backgroundRemoval>
                    </a14:imgEffect>
                  </a14:imgLayer>
                </a14:imgProps>
              </a:ext>
            </a:extLst>
          </a:blip>
          <a:stretch>
            <a:fillRect/>
          </a:stretch>
        </p:blipFill>
        <p:spPr>
          <a:xfrm>
            <a:off x="3470744" y="3920024"/>
            <a:ext cx="1417571" cy="1060343"/>
          </a:xfrm>
          <a:prstGeom prst="rect">
            <a:avLst/>
          </a:prstGeom>
        </p:spPr>
      </p:pic>
      <p:pic>
        <p:nvPicPr>
          <p:cNvPr id="64" name="Picture 53">
            <a:extLst>
              <a:ext uri="{FF2B5EF4-FFF2-40B4-BE49-F238E27FC236}">
                <a16:creationId xmlns:a16="http://schemas.microsoft.com/office/drawing/2014/main" id="{19F3BEDF-C730-D889-3B28-4F7E4E17B721}"/>
              </a:ext>
            </a:extLst>
          </p:cNvPr>
          <p:cNvPicPr>
            <a:picLocks noChangeAspect="1"/>
          </p:cNvPicPr>
          <p:nvPr/>
        </p:nvPicPr>
        <p:blipFill>
          <a:blip r:embed="rId4"/>
          <a:stretch>
            <a:fillRect/>
          </a:stretch>
        </p:blipFill>
        <p:spPr>
          <a:xfrm>
            <a:off x="6370883" y="4190883"/>
            <a:ext cx="435440" cy="113175"/>
          </a:xfrm>
          <a:prstGeom prst="rect">
            <a:avLst/>
          </a:prstGeom>
        </p:spPr>
      </p:pic>
      <p:grpSp>
        <p:nvGrpSpPr>
          <p:cNvPr id="24" name="Gruppo 23">
            <a:extLst>
              <a:ext uri="{FF2B5EF4-FFF2-40B4-BE49-F238E27FC236}">
                <a16:creationId xmlns:a16="http://schemas.microsoft.com/office/drawing/2014/main" id="{A27E42C5-1B98-813A-4698-BA09663BC296}"/>
              </a:ext>
            </a:extLst>
          </p:cNvPr>
          <p:cNvGrpSpPr/>
          <p:nvPr/>
        </p:nvGrpSpPr>
        <p:grpSpPr>
          <a:xfrm>
            <a:off x="3470744" y="2708548"/>
            <a:ext cx="2953412" cy="1116733"/>
            <a:chOff x="3470744" y="2708548"/>
            <a:chExt cx="2953412" cy="1116733"/>
          </a:xfrm>
        </p:grpSpPr>
        <p:cxnSp>
          <p:nvCxnSpPr>
            <p:cNvPr id="65" name="Straight Arrow Connector 32">
              <a:extLst>
                <a:ext uri="{FF2B5EF4-FFF2-40B4-BE49-F238E27FC236}">
                  <a16:creationId xmlns:a16="http://schemas.microsoft.com/office/drawing/2014/main" id="{0FDC28AA-49AE-2460-81BD-80A3F990942B}"/>
                </a:ext>
              </a:extLst>
            </p:cNvPr>
            <p:cNvCxnSpPr>
              <a:cxnSpLocks/>
            </p:cNvCxnSpPr>
            <p:nvPr/>
          </p:nvCxnSpPr>
          <p:spPr>
            <a:xfrm flipH="1" flipV="1">
              <a:off x="3470744" y="2708548"/>
              <a:ext cx="2634881" cy="1116733"/>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CasellaDiTesto 65">
              <a:extLst>
                <a:ext uri="{FF2B5EF4-FFF2-40B4-BE49-F238E27FC236}">
                  <a16:creationId xmlns:a16="http://schemas.microsoft.com/office/drawing/2014/main" id="{E12DD4D3-7ABB-DA50-F39E-25D5DAD8DCE8}"/>
                </a:ext>
              </a:extLst>
            </p:cNvPr>
            <p:cNvSpPr txBox="1"/>
            <p:nvPr/>
          </p:nvSpPr>
          <p:spPr>
            <a:xfrm rot="1328637">
              <a:off x="4492798" y="3218109"/>
              <a:ext cx="1931358" cy="276999"/>
            </a:xfrm>
            <a:prstGeom prst="rect">
              <a:avLst/>
            </a:prstGeom>
            <a:noFill/>
          </p:spPr>
          <p:txBody>
            <a:bodyPr wrap="square" rtlCol="0">
              <a:spAutoFit/>
            </a:bodyPr>
            <a:lstStyle/>
            <a:p>
              <a:r>
                <a:rPr lang="en-GB" sz="1200" dirty="0">
                  <a:solidFill>
                    <a:srgbClr val="44546A"/>
                  </a:solidFill>
                  <a:latin typeface="Abel" panose="02000506030000020004" pitchFamily="2" charset="0"/>
                </a:rPr>
                <a:t>car/object “</a:t>
              </a:r>
              <a:r>
                <a:rPr lang="en-GB" sz="1200" i="1" dirty="0" err="1">
                  <a:solidFill>
                    <a:srgbClr val="44546A"/>
                  </a:solidFill>
                  <a:latin typeface="Abel" panose="02000506030000020004" pitchFamily="2" charset="0"/>
                </a:rPr>
                <a:t>the_qr_code</a:t>
              </a:r>
              <a:r>
                <a:rPr lang="en-GB" sz="1200" dirty="0">
                  <a:solidFill>
                    <a:srgbClr val="44546A"/>
                  </a:solidFill>
                  <a:latin typeface="Abel" panose="02000506030000020004" pitchFamily="2" charset="0"/>
                </a:rPr>
                <a:t>”</a:t>
              </a:r>
            </a:p>
          </p:txBody>
        </p:sp>
      </p:grpSp>
      <p:pic>
        <p:nvPicPr>
          <p:cNvPr id="13" name="Immagine 12">
            <a:extLst>
              <a:ext uri="{FF2B5EF4-FFF2-40B4-BE49-F238E27FC236}">
                <a16:creationId xmlns:a16="http://schemas.microsoft.com/office/drawing/2014/main" id="{FDA6A348-39FD-29D3-5038-4B0B536EE23A}"/>
              </a:ext>
            </a:extLst>
          </p:cNvPr>
          <p:cNvPicPr>
            <a:picLocks noChangeAspect="1"/>
          </p:cNvPicPr>
          <p:nvPr/>
        </p:nvPicPr>
        <p:blipFill>
          <a:blip r:embed="rId11"/>
          <a:stretch>
            <a:fillRect/>
          </a:stretch>
        </p:blipFill>
        <p:spPr>
          <a:xfrm>
            <a:off x="139412" y="1414745"/>
            <a:ext cx="3535741" cy="1059413"/>
          </a:xfrm>
          <a:prstGeom prst="rect">
            <a:avLst/>
          </a:prstGeom>
        </p:spPr>
      </p:pic>
      <p:grpSp>
        <p:nvGrpSpPr>
          <p:cNvPr id="68" name="Gruppo 67">
            <a:extLst>
              <a:ext uri="{FF2B5EF4-FFF2-40B4-BE49-F238E27FC236}">
                <a16:creationId xmlns:a16="http://schemas.microsoft.com/office/drawing/2014/main" id="{7EB9B2C8-582A-7796-9099-EF8432695649}"/>
              </a:ext>
            </a:extLst>
          </p:cNvPr>
          <p:cNvGrpSpPr/>
          <p:nvPr/>
        </p:nvGrpSpPr>
        <p:grpSpPr>
          <a:xfrm rot="2046835">
            <a:off x="5663852" y="3031173"/>
            <a:ext cx="1931358" cy="302120"/>
            <a:chOff x="2514792" y="1954920"/>
            <a:chExt cx="1931358" cy="302120"/>
          </a:xfrm>
        </p:grpSpPr>
        <p:cxnSp>
          <p:nvCxnSpPr>
            <p:cNvPr id="69" name="Straight Arrow Connector 32">
              <a:extLst>
                <a:ext uri="{FF2B5EF4-FFF2-40B4-BE49-F238E27FC236}">
                  <a16:creationId xmlns:a16="http://schemas.microsoft.com/office/drawing/2014/main" id="{C747D72F-2FE1-AC2A-5F3B-EA82CA27C937}"/>
                </a:ext>
              </a:extLst>
            </p:cNvPr>
            <p:cNvCxnSpPr>
              <a:cxnSpLocks/>
            </p:cNvCxnSpPr>
            <p:nvPr/>
          </p:nvCxnSpPr>
          <p:spPr>
            <a:xfrm rot="10800000">
              <a:off x="2575135" y="2257040"/>
              <a:ext cx="1043736"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CasellaDiTesto 69">
              <a:extLst>
                <a:ext uri="{FF2B5EF4-FFF2-40B4-BE49-F238E27FC236}">
                  <a16:creationId xmlns:a16="http://schemas.microsoft.com/office/drawing/2014/main" id="{8F086D6C-BC60-5127-7B75-BDEE590AE2AA}"/>
                </a:ext>
              </a:extLst>
            </p:cNvPr>
            <p:cNvSpPr txBox="1"/>
            <p:nvPr/>
          </p:nvSpPr>
          <p:spPr>
            <a:xfrm>
              <a:off x="2514792" y="1954920"/>
              <a:ext cx="1931358" cy="276999"/>
            </a:xfrm>
            <a:prstGeom prst="rect">
              <a:avLst/>
            </a:prstGeom>
            <a:noFill/>
          </p:spPr>
          <p:txBody>
            <a:bodyPr wrap="square" rtlCol="0">
              <a:spAutoFit/>
            </a:bodyPr>
            <a:lstStyle/>
            <a:p>
              <a:r>
                <a:rPr lang="en-GB" sz="1200" dirty="0">
                  <a:solidFill>
                    <a:srgbClr val="44546A"/>
                  </a:solidFill>
                  <a:latin typeface="Abel" panose="02000506030000020004" pitchFamily="2" charset="0"/>
                </a:rPr>
                <a:t>conveyor “active”</a:t>
              </a:r>
            </a:p>
          </p:txBody>
        </p:sp>
      </p:grpSp>
      <p:pic>
        <p:nvPicPr>
          <p:cNvPr id="72" name="Picture 19">
            <a:extLst>
              <a:ext uri="{FF2B5EF4-FFF2-40B4-BE49-F238E27FC236}">
                <a16:creationId xmlns:a16="http://schemas.microsoft.com/office/drawing/2014/main" id="{94C7653E-31E8-4635-133E-C76F7E96102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7027158" y="1950209"/>
            <a:ext cx="909170" cy="714672"/>
          </a:xfrm>
          <a:prstGeom prst="rect">
            <a:avLst/>
          </a:prstGeom>
        </p:spPr>
      </p:pic>
      <p:pic>
        <p:nvPicPr>
          <p:cNvPr id="73" name="Immagine 72" descr="Immagine che contiene microscopio&#10;&#10;Descrizione generata automaticamente">
            <a:extLst>
              <a:ext uri="{FF2B5EF4-FFF2-40B4-BE49-F238E27FC236}">
                <a16:creationId xmlns:a16="http://schemas.microsoft.com/office/drawing/2014/main" id="{66FB5C07-33E4-14CD-8B7F-E4F0579A388C}"/>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60143" y1="46286" x2="61286" y2="35143"/>
                        <a14:foregroundMark x1="61286" y1="35143" x2="63000" y2="31143"/>
                        <a14:foregroundMark x1="64714" y1="36571" x2="77143" y2="38571"/>
                        <a14:foregroundMark x1="66429" y1="32571" x2="78000" y2="32286"/>
                        <a14:foregroundMark x1="78000" y1="32286" x2="82714" y2="32714"/>
                        <a14:foregroundMark x1="67714" y1="30857" x2="88000" y2="32714"/>
                        <a14:foregroundMark x1="88000" y1="32714" x2="88571" y2="32857"/>
                        <a14:foregroundMark x1="68286" y1="29429" x2="76000" y2="30000"/>
                        <a14:foregroundMark x1="78857" y1="40000" x2="81714" y2="40000"/>
                      </a14:backgroundRemoval>
                    </a14:imgEffect>
                  </a14:imgLayer>
                </a14:imgProps>
              </a:ext>
            </a:extLst>
          </a:blip>
          <a:stretch>
            <a:fillRect/>
          </a:stretch>
        </p:blipFill>
        <p:spPr>
          <a:xfrm>
            <a:off x="7699001" y="1560847"/>
            <a:ext cx="1226515" cy="1226515"/>
          </a:xfrm>
          <a:prstGeom prst="rect">
            <a:avLst/>
          </a:prstGeom>
        </p:spPr>
      </p:pic>
    </p:spTree>
    <p:extLst>
      <p:ext uri="{BB962C8B-B14F-4D97-AF65-F5344CB8AC3E}">
        <p14:creationId xmlns:p14="http://schemas.microsoft.com/office/powerpoint/2010/main" val="199710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13"/>
                                        </p:tgtEl>
                                        <p:attrNameLst>
                                          <p:attrName>r</p:attrName>
                                        </p:attrNameLst>
                                      </p:cBhvr>
                                    </p:animRot>
                                    <p:animRot by="-240000">
                                      <p:cBhvr>
                                        <p:cTn id="11" dur="200" fill="hold">
                                          <p:stCondLst>
                                            <p:cond delay="200"/>
                                          </p:stCondLst>
                                        </p:cTn>
                                        <p:tgtEl>
                                          <p:spTgt spid="13"/>
                                        </p:tgtEl>
                                        <p:attrNameLst>
                                          <p:attrName>r</p:attrName>
                                        </p:attrNameLst>
                                      </p:cBhvr>
                                    </p:animRot>
                                    <p:animRot by="240000">
                                      <p:cBhvr>
                                        <p:cTn id="12" dur="200" fill="hold">
                                          <p:stCondLst>
                                            <p:cond delay="400"/>
                                          </p:stCondLst>
                                        </p:cTn>
                                        <p:tgtEl>
                                          <p:spTgt spid="13"/>
                                        </p:tgtEl>
                                        <p:attrNameLst>
                                          <p:attrName>r</p:attrName>
                                        </p:attrNameLst>
                                      </p:cBhvr>
                                    </p:animRot>
                                    <p:animRot by="-240000">
                                      <p:cBhvr>
                                        <p:cTn id="13" dur="200" fill="hold">
                                          <p:stCondLst>
                                            <p:cond delay="600"/>
                                          </p:stCondLst>
                                        </p:cTn>
                                        <p:tgtEl>
                                          <p:spTgt spid="13"/>
                                        </p:tgtEl>
                                        <p:attrNameLst>
                                          <p:attrName>r</p:attrName>
                                        </p:attrNameLst>
                                      </p:cBhvr>
                                    </p:animRot>
                                    <p:animRot by="120000">
                                      <p:cBhvr>
                                        <p:cTn id="14" dur="200" fill="hold">
                                          <p:stCondLst>
                                            <p:cond delay="800"/>
                                          </p:stCondLst>
                                        </p:cTn>
                                        <p:tgtEl>
                                          <p:spTgt spid="1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32" presetClass="emph" presetSubtype="0" fill="hold" nodeType="clickEffect">
                                  <p:stCondLst>
                                    <p:cond delay="0"/>
                                  </p:stCondLst>
                                  <p:childTnLst>
                                    <p:animRot by="120000">
                                      <p:cBhvr>
                                        <p:cTn id="23" dur="100" fill="hold">
                                          <p:stCondLst>
                                            <p:cond delay="0"/>
                                          </p:stCondLst>
                                        </p:cTn>
                                        <p:tgtEl>
                                          <p:spTgt spid="8"/>
                                        </p:tgtEl>
                                        <p:attrNameLst>
                                          <p:attrName>r</p:attrName>
                                        </p:attrNameLst>
                                      </p:cBhvr>
                                    </p:animRot>
                                    <p:animRot by="-240000">
                                      <p:cBhvr>
                                        <p:cTn id="24" dur="200" fill="hold">
                                          <p:stCondLst>
                                            <p:cond delay="200"/>
                                          </p:stCondLst>
                                        </p:cTn>
                                        <p:tgtEl>
                                          <p:spTgt spid="8"/>
                                        </p:tgtEl>
                                        <p:attrNameLst>
                                          <p:attrName>r</p:attrName>
                                        </p:attrNameLst>
                                      </p:cBhvr>
                                    </p:animRot>
                                    <p:animRot by="240000">
                                      <p:cBhvr>
                                        <p:cTn id="25" dur="200" fill="hold">
                                          <p:stCondLst>
                                            <p:cond delay="400"/>
                                          </p:stCondLst>
                                        </p:cTn>
                                        <p:tgtEl>
                                          <p:spTgt spid="8"/>
                                        </p:tgtEl>
                                        <p:attrNameLst>
                                          <p:attrName>r</p:attrName>
                                        </p:attrNameLst>
                                      </p:cBhvr>
                                    </p:animRot>
                                    <p:animRot by="-240000">
                                      <p:cBhvr>
                                        <p:cTn id="26" dur="200" fill="hold">
                                          <p:stCondLst>
                                            <p:cond delay="600"/>
                                          </p:stCondLst>
                                        </p:cTn>
                                        <p:tgtEl>
                                          <p:spTgt spid="8"/>
                                        </p:tgtEl>
                                        <p:attrNameLst>
                                          <p:attrName>r</p:attrName>
                                        </p:attrNameLst>
                                      </p:cBhvr>
                                    </p:animRot>
                                    <p:animRot by="120000">
                                      <p:cBhvr>
                                        <p:cTn id="27"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5BD251-5E80-F34C-A55B-210017F760A8}"/>
              </a:ext>
            </a:extLst>
          </p:cNvPr>
          <p:cNvPicPr>
            <a:picLocks noChangeAspect="1"/>
          </p:cNvPicPr>
          <p:nvPr/>
        </p:nvPicPr>
        <p:blipFill>
          <a:blip r:embed="rId3"/>
          <a:stretch>
            <a:fillRect/>
          </a:stretch>
        </p:blipFill>
        <p:spPr>
          <a:xfrm>
            <a:off x="3709170" y="1701748"/>
            <a:ext cx="1614252" cy="1060342"/>
          </a:xfrm>
          <a:prstGeom prst="rect">
            <a:avLst/>
          </a:prstGeom>
        </p:spPr>
      </p:pic>
      <p:grpSp>
        <p:nvGrpSpPr>
          <p:cNvPr id="14" name="Group 13">
            <a:extLst>
              <a:ext uri="{FF2B5EF4-FFF2-40B4-BE49-F238E27FC236}">
                <a16:creationId xmlns:a16="http://schemas.microsoft.com/office/drawing/2014/main" id="{DB1D80D5-E942-DD45-995B-F0FFA909C0FF}"/>
              </a:ext>
            </a:extLst>
          </p:cNvPr>
          <p:cNvGrpSpPr>
            <a:grpSpLocks noChangeAspect="1"/>
          </p:cNvGrpSpPr>
          <p:nvPr/>
        </p:nvGrpSpPr>
        <p:grpSpPr>
          <a:xfrm>
            <a:off x="7515296" y="1376373"/>
            <a:ext cx="1230653" cy="951075"/>
            <a:chOff x="4671727" y="927816"/>
            <a:chExt cx="1524300" cy="1178012"/>
          </a:xfrm>
        </p:grpSpPr>
        <p:sp>
          <p:nvSpPr>
            <p:cNvPr id="15" name="TextBox 14">
              <a:extLst>
                <a:ext uri="{FF2B5EF4-FFF2-40B4-BE49-F238E27FC236}">
                  <a16:creationId xmlns:a16="http://schemas.microsoft.com/office/drawing/2014/main" id="{F6A99E5E-2CC4-CE47-BC28-A52FED15893C}"/>
                </a:ext>
              </a:extLst>
            </p:cNvPr>
            <p:cNvSpPr txBox="1"/>
            <p:nvPr/>
          </p:nvSpPr>
          <p:spPr>
            <a:xfrm>
              <a:off x="4685490" y="927816"/>
              <a:ext cx="1510537" cy="318791"/>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Robot Arm Node </a:t>
              </a:r>
            </a:p>
          </p:txBody>
        </p:sp>
        <p:grpSp>
          <p:nvGrpSpPr>
            <p:cNvPr id="16" name="Group 15">
              <a:extLst>
                <a:ext uri="{FF2B5EF4-FFF2-40B4-BE49-F238E27FC236}">
                  <a16:creationId xmlns:a16="http://schemas.microsoft.com/office/drawing/2014/main" id="{5A0EBD63-3535-7B48-82F9-F5D45CE339EE}"/>
                </a:ext>
              </a:extLst>
            </p:cNvPr>
            <p:cNvGrpSpPr/>
            <p:nvPr/>
          </p:nvGrpSpPr>
          <p:grpSpPr>
            <a:xfrm>
              <a:off x="4671727" y="1258617"/>
              <a:ext cx="1491303" cy="847211"/>
              <a:chOff x="4671727" y="1258617"/>
              <a:chExt cx="1491303" cy="847211"/>
            </a:xfrm>
          </p:grpSpPr>
          <p:grpSp>
            <p:nvGrpSpPr>
              <p:cNvPr id="17" name="Group 16">
                <a:extLst>
                  <a:ext uri="{FF2B5EF4-FFF2-40B4-BE49-F238E27FC236}">
                    <a16:creationId xmlns:a16="http://schemas.microsoft.com/office/drawing/2014/main" id="{2E38FD66-31C7-2943-8788-3F38CF77A870}"/>
                  </a:ext>
                </a:extLst>
              </p:cNvPr>
              <p:cNvGrpSpPr>
                <a:grpSpLocks noChangeAspect="1"/>
              </p:cNvGrpSpPr>
              <p:nvPr/>
            </p:nvGrpSpPr>
            <p:grpSpPr>
              <a:xfrm>
                <a:off x="4839777" y="1337999"/>
                <a:ext cx="583499" cy="627117"/>
                <a:chOff x="6378087" y="1087413"/>
                <a:chExt cx="1289588" cy="1385987"/>
              </a:xfrm>
            </p:grpSpPr>
            <p:pic>
              <p:nvPicPr>
                <p:cNvPr id="20" name="Picture 19">
                  <a:extLst>
                    <a:ext uri="{FF2B5EF4-FFF2-40B4-BE49-F238E27FC236}">
                      <a16:creationId xmlns:a16="http://schemas.microsoft.com/office/drawing/2014/main" id="{ECB4617E-1B5D-5E44-94C4-63BA164AA2C9}"/>
                    </a:ext>
                  </a:extLst>
                </p:cNvPr>
                <p:cNvPicPr>
                  <a:picLocks noChangeAspect="1"/>
                </p:cNvPicPr>
                <p:nvPr/>
              </p:nvPicPr>
              <p:blipFill>
                <a:blip r:embed="rId4"/>
                <a:stretch>
                  <a:fillRect/>
                </a:stretch>
              </p:blipFill>
              <p:spPr>
                <a:xfrm>
                  <a:off x="6378087" y="1459694"/>
                  <a:ext cx="1289588" cy="1013706"/>
                </a:xfrm>
                <a:prstGeom prst="rect">
                  <a:avLst/>
                </a:prstGeom>
              </p:spPr>
            </p:pic>
            <p:pic>
              <p:nvPicPr>
                <p:cNvPr id="21" name="Picture 20">
                  <a:extLst>
                    <a:ext uri="{FF2B5EF4-FFF2-40B4-BE49-F238E27FC236}">
                      <a16:creationId xmlns:a16="http://schemas.microsoft.com/office/drawing/2014/main" id="{D5003ED0-3D5B-CE4C-B636-0320BBDA6E98}"/>
                    </a:ext>
                  </a:extLst>
                </p:cNvPr>
                <p:cNvPicPr>
                  <a:picLocks noChangeAspect="1"/>
                </p:cNvPicPr>
                <p:nvPr/>
              </p:nvPicPr>
              <p:blipFill>
                <a:blip r:embed="rId5"/>
                <a:stretch>
                  <a:fillRect/>
                </a:stretch>
              </p:blipFill>
              <p:spPr>
                <a:xfrm>
                  <a:off x="6872499" y="1244299"/>
                  <a:ext cx="789784" cy="215395"/>
                </a:xfrm>
                <a:prstGeom prst="rect">
                  <a:avLst/>
                </a:prstGeom>
              </p:spPr>
            </p:pic>
            <p:pic>
              <p:nvPicPr>
                <p:cNvPr id="22" name="Picture 21">
                  <a:extLst>
                    <a:ext uri="{FF2B5EF4-FFF2-40B4-BE49-F238E27FC236}">
                      <a16:creationId xmlns:a16="http://schemas.microsoft.com/office/drawing/2014/main" id="{5DAD1834-08D0-5C4A-AA83-515B7687A6DC}"/>
                    </a:ext>
                  </a:extLst>
                </p:cNvPr>
                <p:cNvPicPr>
                  <a:picLocks noChangeAspect="1"/>
                </p:cNvPicPr>
                <p:nvPr/>
              </p:nvPicPr>
              <p:blipFill>
                <a:blip r:embed="rId6"/>
                <a:stretch>
                  <a:fillRect/>
                </a:stretch>
              </p:blipFill>
              <p:spPr>
                <a:xfrm>
                  <a:off x="6378089" y="1087413"/>
                  <a:ext cx="500803" cy="375602"/>
                </a:xfrm>
                <a:prstGeom prst="rect">
                  <a:avLst/>
                </a:prstGeom>
              </p:spPr>
            </p:pic>
          </p:grpSp>
          <p:sp>
            <p:nvSpPr>
              <p:cNvPr id="18" name="Google Shape;21175;p56">
                <a:extLst>
                  <a:ext uri="{FF2B5EF4-FFF2-40B4-BE49-F238E27FC236}">
                    <a16:creationId xmlns:a16="http://schemas.microsoft.com/office/drawing/2014/main" id="{2B5F91BD-F6C2-3F46-A013-3597C6651FB1}"/>
                  </a:ext>
                </a:extLst>
              </p:cNvPr>
              <p:cNvSpPr/>
              <p:nvPr/>
            </p:nvSpPr>
            <p:spPr>
              <a:xfrm>
                <a:off x="4671727" y="1258617"/>
                <a:ext cx="1491303" cy="847211"/>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4" descr="images (225×225)">
                <a:extLst>
                  <a:ext uri="{FF2B5EF4-FFF2-40B4-BE49-F238E27FC236}">
                    <a16:creationId xmlns:a16="http://schemas.microsoft.com/office/drawing/2014/main" id="{48BE5125-8BB0-7142-B3ED-A4DFCDFB2B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8748" y="1341651"/>
                <a:ext cx="646369" cy="646369"/>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5" name="Straight Arrow Connector 24">
            <a:extLst>
              <a:ext uri="{FF2B5EF4-FFF2-40B4-BE49-F238E27FC236}">
                <a16:creationId xmlns:a16="http://schemas.microsoft.com/office/drawing/2014/main" id="{8C761357-D960-0149-8D36-DE3EE3C557E5}"/>
              </a:ext>
            </a:extLst>
          </p:cNvPr>
          <p:cNvCxnSpPr>
            <a:cxnSpLocks/>
          </p:cNvCxnSpPr>
          <p:nvPr/>
        </p:nvCxnSpPr>
        <p:spPr>
          <a:xfrm flipH="1">
            <a:off x="5477000" y="2447834"/>
            <a:ext cx="1800000" cy="0"/>
          </a:xfrm>
          <a:prstGeom prst="straightConnector1">
            <a:avLst/>
          </a:prstGeom>
          <a:ln w="25400">
            <a:solidFill>
              <a:srgbClr val="44546A"/>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D1A934-2055-F54E-9CCC-353075E7F4CC}"/>
              </a:ext>
            </a:extLst>
          </p:cNvPr>
          <p:cNvCxnSpPr>
            <a:cxnSpLocks/>
          </p:cNvCxnSpPr>
          <p:nvPr/>
        </p:nvCxnSpPr>
        <p:spPr>
          <a:xfrm>
            <a:off x="2575135" y="2257040"/>
            <a:ext cx="1043736"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5F042D2-D40F-654B-8153-6A0B0E147767}"/>
              </a:ext>
            </a:extLst>
          </p:cNvPr>
          <p:cNvSpPr txBox="1"/>
          <p:nvPr/>
        </p:nvSpPr>
        <p:spPr>
          <a:xfrm>
            <a:off x="2464825" y="1811314"/>
            <a:ext cx="1244607" cy="523220"/>
          </a:xfrm>
          <a:prstGeom prst="rect">
            <a:avLst/>
          </a:prstGeom>
          <a:noFill/>
        </p:spPr>
        <p:txBody>
          <a:bodyPr wrap="square">
            <a:spAutoFit/>
          </a:bodyPr>
          <a:lstStyle/>
          <a:p>
            <a:r>
              <a:rPr lang="en-GB" sz="1000" b="1" dirty="0">
                <a:solidFill>
                  <a:schemeClr val="dk2"/>
                </a:solidFill>
                <a:latin typeface="Abel"/>
                <a:ea typeface="Abel"/>
                <a:cs typeface="Abel"/>
                <a:sym typeface="Abel"/>
              </a:rPr>
              <a:t>Publish in:</a:t>
            </a:r>
          </a:p>
          <a:p>
            <a:r>
              <a:rPr lang="en-GB" sz="1000" b="1" dirty="0">
                <a:solidFill>
                  <a:schemeClr val="dk2"/>
                </a:solidFill>
                <a:latin typeface="Abel"/>
                <a:ea typeface="Abel"/>
                <a:cs typeface="Abel"/>
                <a:sym typeface="Abel"/>
              </a:rPr>
              <a:t>-conveyor “active”</a:t>
            </a:r>
          </a:p>
          <a:p>
            <a:endParaRPr lang="en-IT" sz="800" dirty="0"/>
          </a:p>
        </p:txBody>
      </p:sp>
      <p:cxnSp>
        <p:nvCxnSpPr>
          <p:cNvPr id="41" name="Straight Arrow Connector 40">
            <a:extLst>
              <a:ext uri="{FF2B5EF4-FFF2-40B4-BE49-F238E27FC236}">
                <a16:creationId xmlns:a16="http://schemas.microsoft.com/office/drawing/2014/main" id="{A52985E4-DB8C-DE4D-868D-C96BC5980E73}"/>
              </a:ext>
            </a:extLst>
          </p:cNvPr>
          <p:cNvCxnSpPr>
            <a:cxnSpLocks/>
          </p:cNvCxnSpPr>
          <p:nvPr/>
        </p:nvCxnSpPr>
        <p:spPr>
          <a:xfrm>
            <a:off x="5479944" y="1971410"/>
            <a:ext cx="1800000"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D8406535-244F-324A-88CE-CCA1FB9E6B80}"/>
              </a:ext>
            </a:extLst>
          </p:cNvPr>
          <p:cNvPicPr>
            <a:picLocks noChangeAspect="1"/>
          </p:cNvPicPr>
          <p:nvPr/>
        </p:nvPicPr>
        <p:blipFill>
          <a:blip r:embed="rId8"/>
          <a:stretch>
            <a:fillRect/>
          </a:stretch>
        </p:blipFill>
        <p:spPr>
          <a:xfrm>
            <a:off x="3758700" y="1376373"/>
            <a:ext cx="1462030" cy="294510"/>
          </a:xfrm>
          <a:prstGeom prst="rect">
            <a:avLst/>
          </a:prstGeom>
        </p:spPr>
      </p:pic>
      <p:grpSp>
        <p:nvGrpSpPr>
          <p:cNvPr id="56" name="Group 55">
            <a:extLst>
              <a:ext uri="{FF2B5EF4-FFF2-40B4-BE49-F238E27FC236}">
                <a16:creationId xmlns:a16="http://schemas.microsoft.com/office/drawing/2014/main" id="{9053810A-972C-7D45-AD41-A0FCED7737BD}"/>
              </a:ext>
            </a:extLst>
          </p:cNvPr>
          <p:cNvGrpSpPr/>
          <p:nvPr/>
        </p:nvGrpSpPr>
        <p:grpSpPr>
          <a:xfrm>
            <a:off x="3464678" y="3831151"/>
            <a:ext cx="1144055" cy="980541"/>
            <a:chOff x="6680042" y="1902622"/>
            <a:chExt cx="1282093" cy="1359192"/>
          </a:xfrm>
        </p:grpSpPr>
        <p:grpSp>
          <p:nvGrpSpPr>
            <p:cNvPr id="57" name="Group 56">
              <a:extLst>
                <a:ext uri="{FF2B5EF4-FFF2-40B4-BE49-F238E27FC236}">
                  <a16:creationId xmlns:a16="http://schemas.microsoft.com/office/drawing/2014/main" id="{FB5E51E8-B890-D94D-B268-9C2E5D4058AC}"/>
                </a:ext>
              </a:extLst>
            </p:cNvPr>
            <p:cNvGrpSpPr>
              <a:grpSpLocks noChangeAspect="1"/>
            </p:cNvGrpSpPr>
            <p:nvPr/>
          </p:nvGrpSpPr>
          <p:grpSpPr>
            <a:xfrm>
              <a:off x="6789124" y="2315377"/>
              <a:ext cx="763540" cy="825252"/>
              <a:chOff x="4190361" y="715266"/>
              <a:chExt cx="1455391" cy="1690380"/>
            </a:xfrm>
          </p:grpSpPr>
          <p:pic>
            <p:nvPicPr>
              <p:cNvPr id="60" name="Picture 59">
                <a:extLst>
                  <a:ext uri="{FF2B5EF4-FFF2-40B4-BE49-F238E27FC236}">
                    <a16:creationId xmlns:a16="http://schemas.microsoft.com/office/drawing/2014/main" id="{C887E5D7-1C05-B143-8204-59B78B33B138}"/>
                  </a:ext>
                </a:extLst>
              </p:cNvPr>
              <p:cNvPicPr>
                <a:picLocks noChangeAspect="1"/>
              </p:cNvPicPr>
              <p:nvPr/>
            </p:nvPicPr>
            <p:blipFill>
              <a:blip r:embed="rId9"/>
              <a:stretch>
                <a:fillRect/>
              </a:stretch>
            </p:blipFill>
            <p:spPr>
              <a:xfrm>
                <a:off x="4190361" y="1076355"/>
                <a:ext cx="1455391" cy="1329291"/>
              </a:xfrm>
              <a:prstGeom prst="rect">
                <a:avLst/>
              </a:prstGeom>
            </p:spPr>
          </p:pic>
          <p:pic>
            <p:nvPicPr>
              <p:cNvPr id="61" name="Picture 60">
                <a:extLst>
                  <a:ext uri="{FF2B5EF4-FFF2-40B4-BE49-F238E27FC236}">
                    <a16:creationId xmlns:a16="http://schemas.microsoft.com/office/drawing/2014/main" id="{45705055-DA18-344E-B07C-BC2B6131300C}"/>
                  </a:ext>
                </a:extLst>
              </p:cNvPr>
              <p:cNvPicPr>
                <a:picLocks noChangeAspect="1"/>
              </p:cNvPicPr>
              <p:nvPr/>
            </p:nvPicPr>
            <p:blipFill>
              <a:blip r:embed="rId6"/>
              <a:stretch>
                <a:fillRect/>
              </a:stretch>
            </p:blipFill>
            <p:spPr>
              <a:xfrm>
                <a:off x="4235762" y="715266"/>
                <a:ext cx="500803" cy="344567"/>
              </a:xfrm>
              <a:prstGeom prst="rect">
                <a:avLst/>
              </a:prstGeom>
            </p:spPr>
          </p:pic>
        </p:grpSp>
        <p:sp>
          <p:nvSpPr>
            <p:cNvPr id="58" name="Google Shape;21175;p56">
              <a:extLst>
                <a:ext uri="{FF2B5EF4-FFF2-40B4-BE49-F238E27FC236}">
                  <a16:creationId xmlns:a16="http://schemas.microsoft.com/office/drawing/2014/main" id="{C927AE8B-F7D2-CB49-A879-C97CD58D7661}"/>
                </a:ext>
              </a:extLst>
            </p:cNvPr>
            <p:cNvSpPr/>
            <p:nvPr/>
          </p:nvSpPr>
          <p:spPr>
            <a:xfrm>
              <a:off x="6680042" y="2243086"/>
              <a:ext cx="1007265" cy="1018728"/>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TextBox 58">
              <a:extLst>
                <a:ext uri="{FF2B5EF4-FFF2-40B4-BE49-F238E27FC236}">
                  <a16:creationId xmlns:a16="http://schemas.microsoft.com/office/drawing/2014/main" id="{91514A17-6874-0F4D-BCDA-7129BE10DB88}"/>
                </a:ext>
              </a:extLst>
            </p:cNvPr>
            <p:cNvSpPr txBox="1"/>
            <p:nvPr/>
          </p:nvSpPr>
          <p:spPr>
            <a:xfrm>
              <a:off x="6714943" y="1902622"/>
              <a:ext cx="1247192" cy="356769"/>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Camera Node </a:t>
              </a:r>
            </a:p>
          </p:txBody>
        </p:sp>
      </p:grpSp>
      <p:cxnSp>
        <p:nvCxnSpPr>
          <p:cNvPr id="66" name="Straight Arrow Connector 65">
            <a:extLst>
              <a:ext uri="{FF2B5EF4-FFF2-40B4-BE49-F238E27FC236}">
                <a16:creationId xmlns:a16="http://schemas.microsoft.com/office/drawing/2014/main" id="{B060C791-CD54-D243-BF2A-7578B3740B11}"/>
              </a:ext>
            </a:extLst>
          </p:cNvPr>
          <p:cNvCxnSpPr>
            <a:cxnSpLocks/>
          </p:cNvCxnSpPr>
          <p:nvPr/>
        </p:nvCxnSpPr>
        <p:spPr>
          <a:xfrm rot="20283034" flipV="1">
            <a:off x="5001355" y="2886963"/>
            <a:ext cx="1" cy="913542"/>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0EAAEF48-2E04-9B40-AF81-491C9C16B2BF}"/>
              </a:ext>
            </a:extLst>
          </p:cNvPr>
          <p:cNvGrpSpPr/>
          <p:nvPr/>
        </p:nvGrpSpPr>
        <p:grpSpPr>
          <a:xfrm rot="10800000">
            <a:off x="2565121" y="2731973"/>
            <a:ext cx="1167968" cy="376919"/>
            <a:chOff x="5059461" y="1643748"/>
            <a:chExt cx="1513802" cy="448293"/>
          </a:xfrm>
        </p:grpSpPr>
        <p:cxnSp>
          <p:nvCxnSpPr>
            <p:cNvPr id="73" name="Straight Arrow Connector 72">
              <a:extLst>
                <a:ext uri="{FF2B5EF4-FFF2-40B4-BE49-F238E27FC236}">
                  <a16:creationId xmlns:a16="http://schemas.microsoft.com/office/drawing/2014/main" id="{D1CF041B-B90B-CB40-99CD-C6CA5514479B}"/>
                </a:ext>
              </a:extLst>
            </p:cNvPr>
            <p:cNvCxnSpPr>
              <a:cxnSpLocks/>
            </p:cNvCxnSpPr>
            <p:nvPr/>
          </p:nvCxnSpPr>
          <p:spPr>
            <a:xfrm rot="10800000" flipH="1">
              <a:off x="5220478" y="2092041"/>
              <a:ext cx="1352785" cy="0"/>
            </a:xfrm>
            <a:prstGeom prst="straightConnector1">
              <a:avLst/>
            </a:prstGeom>
            <a:ln w="25400">
              <a:solidFill>
                <a:srgbClr val="44546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AA9B409-803E-9446-B03C-EF178B82F160}"/>
                </a:ext>
              </a:extLst>
            </p:cNvPr>
            <p:cNvSpPr txBox="1"/>
            <p:nvPr/>
          </p:nvSpPr>
          <p:spPr>
            <a:xfrm rot="10800000">
              <a:off x="5059461" y="1643748"/>
              <a:ext cx="1410464" cy="439268"/>
            </a:xfrm>
            <a:prstGeom prst="rect">
              <a:avLst/>
            </a:prstGeom>
            <a:noFill/>
          </p:spPr>
          <p:txBody>
            <a:bodyPr wrap="square">
              <a:spAutoFit/>
            </a:bodyPr>
            <a:lstStyle/>
            <a:p>
              <a:r>
                <a:rPr lang="en-GB" sz="1000" b="1" dirty="0">
                  <a:solidFill>
                    <a:schemeClr val="dk2"/>
                  </a:solidFill>
                  <a:latin typeface="Abel"/>
                  <a:sym typeface="Abel"/>
                </a:rPr>
                <a:t>Subscribe In:</a:t>
              </a:r>
            </a:p>
            <a:p>
              <a:r>
                <a:rPr lang="en-GB" sz="800" b="1" dirty="0">
                  <a:solidFill>
                    <a:schemeClr val="dk2"/>
                  </a:solidFill>
                  <a:latin typeface="Abel"/>
                  <a:sym typeface="Abel"/>
                </a:rPr>
                <a:t>- radar/conveyor</a:t>
              </a:r>
            </a:p>
          </p:txBody>
        </p:sp>
      </p:grpSp>
      <p:grpSp>
        <p:nvGrpSpPr>
          <p:cNvPr id="47" name="Group 46">
            <a:extLst>
              <a:ext uri="{FF2B5EF4-FFF2-40B4-BE49-F238E27FC236}">
                <a16:creationId xmlns:a16="http://schemas.microsoft.com/office/drawing/2014/main" id="{988417C9-E3B4-834C-ACD4-8F0E3D80E7A1}"/>
              </a:ext>
            </a:extLst>
          </p:cNvPr>
          <p:cNvGrpSpPr/>
          <p:nvPr/>
        </p:nvGrpSpPr>
        <p:grpSpPr>
          <a:xfrm>
            <a:off x="5097130" y="3846368"/>
            <a:ext cx="1448975" cy="998665"/>
            <a:chOff x="4507884" y="3568182"/>
            <a:chExt cx="1448975" cy="998665"/>
          </a:xfrm>
        </p:grpSpPr>
        <p:sp>
          <p:nvSpPr>
            <p:cNvPr id="48" name="TextBox 47">
              <a:extLst>
                <a:ext uri="{FF2B5EF4-FFF2-40B4-BE49-F238E27FC236}">
                  <a16:creationId xmlns:a16="http://schemas.microsoft.com/office/drawing/2014/main" id="{E76DDF74-0E97-3D43-B613-F26980A39C33}"/>
                </a:ext>
              </a:extLst>
            </p:cNvPr>
            <p:cNvSpPr txBox="1"/>
            <p:nvPr/>
          </p:nvSpPr>
          <p:spPr>
            <a:xfrm>
              <a:off x="4579649" y="3568182"/>
              <a:ext cx="1164519"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Conveyor belt</a:t>
              </a:r>
            </a:p>
          </p:txBody>
        </p:sp>
        <p:grpSp>
          <p:nvGrpSpPr>
            <p:cNvPr id="49" name="Group 48">
              <a:extLst>
                <a:ext uri="{FF2B5EF4-FFF2-40B4-BE49-F238E27FC236}">
                  <a16:creationId xmlns:a16="http://schemas.microsoft.com/office/drawing/2014/main" id="{255C179F-A66F-8648-9D43-A45ED5E98913}"/>
                </a:ext>
              </a:extLst>
            </p:cNvPr>
            <p:cNvGrpSpPr/>
            <p:nvPr/>
          </p:nvGrpSpPr>
          <p:grpSpPr>
            <a:xfrm>
              <a:off x="4507884" y="3833345"/>
              <a:ext cx="1448975" cy="733502"/>
              <a:chOff x="4507884" y="3833345"/>
              <a:chExt cx="1448975" cy="733502"/>
            </a:xfrm>
          </p:grpSpPr>
          <p:grpSp>
            <p:nvGrpSpPr>
              <p:cNvPr id="51" name="Group 50">
                <a:extLst>
                  <a:ext uri="{FF2B5EF4-FFF2-40B4-BE49-F238E27FC236}">
                    <a16:creationId xmlns:a16="http://schemas.microsoft.com/office/drawing/2014/main" id="{E372620E-EC8D-4247-85FE-273D9E46CBA1}"/>
                  </a:ext>
                </a:extLst>
              </p:cNvPr>
              <p:cNvGrpSpPr>
                <a:grpSpLocks noChangeAspect="1"/>
              </p:cNvGrpSpPr>
              <p:nvPr/>
            </p:nvGrpSpPr>
            <p:grpSpPr>
              <a:xfrm>
                <a:off x="4575025" y="3899957"/>
                <a:ext cx="581058" cy="169949"/>
                <a:chOff x="6284524" y="1012561"/>
                <a:chExt cx="1284193" cy="375603"/>
              </a:xfrm>
            </p:grpSpPr>
            <p:pic>
              <p:nvPicPr>
                <p:cNvPr id="54" name="Picture 53">
                  <a:extLst>
                    <a:ext uri="{FF2B5EF4-FFF2-40B4-BE49-F238E27FC236}">
                      <a16:creationId xmlns:a16="http://schemas.microsoft.com/office/drawing/2014/main" id="{C3ADF8BA-1174-3842-8976-510837D0D50E}"/>
                    </a:ext>
                  </a:extLst>
                </p:cNvPr>
                <p:cNvPicPr>
                  <a:picLocks noChangeAspect="1"/>
                </p:cNvPicPr>
                <p:nvPr/>
              </p:nvPicPr>
              <p:blipFill>
                <a:blip r:embed="rId5"/>
                <a:stretch>
                  <a:fillRect/>
                </a:stretch>
              </p:blipFill>
              <p:spPr>
                <a:xfrm>
                  <a:off x="6778933" y="1169447"/>
                  <a:ext cx="789784" cy="215396"/>
                </a:xfrm>
                <a:prstGeom prst="rect">
                  <a:avLst/>
                </a:prstGeom>
              </p:spPr>
            </p:pic>
            <p:pic>
              <p:nvPicPr>
                <p:cNvPr id="55" name="Picture 54">
                  <a:extLst>
                    <a:ext uri="{FF2B5EF4-FFF2-40B4-BE49-F238E27FC236}">
                      <a16:creationId xmlns:a16="http://schemas.microsoft.com/office/drawing/2014/main" id="{46A53F79-5574-2C45-837C-DB28F50F727C}"/>
                    </a:ext>
                  </a:extLst>
                </p:cNvPr>
                <p:cNvPicPr>
                  <a:picLocks noChangeAspect="1"/>
                </p:cNvPicPr>
                <p:nvPr/>
              </p:nvPicPr>
              <p:blipFill>
                <a:blip r:embed="rId6"/>
                <a:stretch>
                  <a:fillRect/>
                </a:stretch>
              </p:blipFill>
              <p:spPr>
                <a:xfrm>
                  <a:off x="6284524" y="1012561"/>
                  <a:ext cx="500803" cy="375603"/>
                </a:xfrm>
                <a:prstGeom prst="rect">
                  <a:avLst/>
                </a:prstGeom>
              </p:spPr>
            </p:pic>
          </p:grpSp>
          <p:sp>
            <p:nvSpPr>
              <p:cNvPr id="52" name="Google Shape;21175;p56">
                <a:extLst>
                  <a:ext uri="{FF2B5EF4-FFF2-40B4-BE49-F238E27FC236}">
                    <a16:creationId xmlns:a16="http://schemas.microsoft.com/office/drawing/2014/main" id="{00D8961B-ECFA-4C4E-8429-8B893A428147}"/>
                  </a:ext>
                </a:extLst>
              </p:cNvPr>
              <p:cNvSpPr/>
              <p:nvPr/>
            </p:nvSpPr>
            <p:spPr>
              <a:xfrm>
                <a:off x="4507884" y="3833345"/>
                <a:ext cx="1448975" cy="733502"/>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TextBox 93">
            <a:extLst>
              <a:ext uri="{FF2B5EF4-FFF2-40B4-BE49-F238E27FC236}">
                <a16:creationId xmlns:a16="http://schemas.microsoft.com/office/drawing/2014/main" id="{A8485418-C45F-DC46-A113-1FB498D238EB}"/>
              </a:ext>
            </a:extLst>
          </p:cNvPr>
          <p:cNvSpPr txBox="1"/>
          <p:nvPr/>
        </p:nvSpPr>
        <p:spPr>
          <a:xfrm>
            <a:off x="1065197" y="791249"/>
            <a:ext cx="1304587" cy="257378"/>
          </a:xfrm>
          <a:prstGeom prst="rect">
            <a:avLst/>
          </a:prstGeom>
          <a:noFill/>
        </p:spPr>
        <p:txBody>
          <a:bodyPr wrap="square">
            <a:spAutoFit/>
          </a:bodyPr>
          <a:lstStyle/>
          <a:p>
            <a:pPr marL="0" lvl="0" indent="0" algn="l" rtl="0">
              <a:lnSpc>
                <a:spcPct val="115000"/>
              </a:lnSpc>
              <a:spcBef>
                <a:spcPts val="0"/>
              </a:spcBef>
              <a:spcAft>
                <a:spcPts val="0"/>
              </a:spcAft>
              <a:buNone/>
            </a:pPr>
            <a:r>
              <a:rPr lang="en-GB" sz="1000" b="1" dirty="0">
                <a:solidFill>
                  <a:schemeClr val="accent1"/>
                </a:solidFill>
                <a:latin typeface="Oxanium"/>
                <a:ea typeface="Oxanium"/>
                <a:cs typeface="Oxanium"/>
                <a:sym typeface="Oxanium"/>
              </a:rPr>
              <a:t>Dashboard</a:t>
            </a:r>
          </a:p>
        </p:txBody>
      </p:sp>
      <p:sp>
        <p:nvSpPr>
          <p:cNvPr id="95" name="Google Shape;21175;p56">
            <a:extLst>
              <a:ext uri="{FF2B5EF4-FFF2-40B4-BE49-F238E27FC236}">
                <a16:creationId xmlns:a16="http://schemas.microsoft.com/office/drawing/2014/main" id="{7FD15FA9-7FCE-D941-8B88-AF02A002CE25}"/>
              </a:ext>
            </a:extLst>
          </p:cNvPr>
          <p:cNvSpPr/>
          <p:nvPr/>
        </p:nvSpPr>
        <p:spPr>
          <a:xfrm>
            <a:off x="712964" y="1053100"/>
            <a:ext cx="1656820" cy="2495021"/>
          </a:xfrm>
          <a:prstGeom prst="snip2DiagRect">
            <a:avLst>
              <a:gd name="adj1" fmla="val 0"/>
              <a:gd name="adj2" fmla="val 6789"/>
            </a:avLst>
          </a:prstGeom>
          <a:noFill/>
          <a:ln w="2540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TextBox 98">
            <a:extLst>
              <a:ext uri="{FF2B5EF4-FFF2-40B4-BE49-F238E27FC236}">
                <a16:creationId xmlns:a16="http://schemas.microsoft.com/office/drawing/2014/main" id="{73447472-C972-0844-81F9-2426CAD18880}"/>
              </a:ext>
            </a:extLst>
          </p:cNvPr>
          <p:cNvSpPr txBox="1"/>
          <p:nvPr/>
        </p:nvSpPr>
        <p:spPr>
          <a:xfrm>
            <a:off x="5898851" y="2425552"/>
            <a:ext cx="1204013" cy="1107996"/>
          </a:xfrm>
          <a:prstGeom prst="rect">
            <a:avLst/>
          </a:prstGeom>
          <a:noFill/>
        </p:spPr>
        <p:txBody>
          <a:bodyPr wrap="square">
            <a:spAutoFit/>
          </a:bodyPr>
          <a:lstStyle/>
          <a:p>
            <a:r>
              <a:rPr lang="en-GB" sz="1000" b="1" dirty="0">
                <a:solidFill>
                  <a:schemeClr val="dk2"/>
                </a:solidFill>
                <a:latin typeface="Abel"/>
                <a:ea typeface="Abel"/>
                <a:cs typeface="Abel"/>
                <a:sym typeface="Abel"/>
              </a:rPr>
              <a:t>Subscribe in:</a:t>
            </a:r>
          </a:p>
          <a:p>
            <a:r>
              <a:rPr lang="en-GB" sz="800" b="1" dirty="0">
                <a:solidFill>
                  <a:schemeClr val="dk2"/>
                </a:solidFill>
                <a:latin typeface="Abel"/>
                <a:sym typeface="Abel"/>
              </a:rPr>
              <a:t>- robotics/</a:t>
            </a:r>
            <a:r>
              <a:rPr lang="en-GB" sz="800" b="1" dirty="0" err="1">
                <a:solidFill>
                  <a:schemeClr val="dk2"/>
                </a:solidFill>
                <a:latin typeface="Abel"/>
                <a:sym typeface="Abel"/>
              </a:rPr>
              <a:t>baseArm</a:t>
            </a:r>
            <a:endParaRPr lang="en-GB" sz="800" b="1" dirty="0">
              <a:solidFill>
                <a:schemeClr val="dk2"/>
              </a:solidFill>
              <a:latin typeface="Abel"/>
              <a:sym typeface="Abel"/>
            </a:endParaRPr>
          </a:p>
          <a:p>
            <a:r>
              <a:rPr lang="en-GB" sz="800" b="1" dirty="0">
                <a:solidFill>
                  <a:schemeClr val="dk2"/>
                </a:solidFill>
                <a:latin typeface="Abel"/>
                <a:sym typeface="Abel"/>
              </a:rPr>
              <a:t>- robotics/</a:t>
            </a:r>
            <a:r>
              <a:rPr lang="en-GB" sz="800" b="1" dirty="0" err="1">
                <a:solidFill>
                  <a:schemeClr val="dk2"/>
                </a:solidFill>
                <a:latin typeface="Abel"/>
                <a:sym typeface="Abel"/>
              </a:rPr>
              <a:t>shoulderArm</a:t>
            </a:r>
            <a:endParaRPr lang="en-GB" sz="800" b="1" dirty="0">
              <a:solidFill>
                <a:schemeClr val="dk2"/>
              </a:solidFill>
              <a:latin typeface="Abel"/>
              <a:sym typeface="Abel"/>
            </a:endParaRPr>
          </a:p>
          <a:p>
            <a:r>
              <a:rPr lang="en-GB" sz="800" b="1" dirty="0">
                <a:solidFill>
                  <a:schemeClr val="dk2"/>
                </a:solidFill>
                <a:latin typeface="Abel"/>
                <a:sym typeface="Abel"/>
              </a:rPr>
              <a:t>- robotics/</a:t>
            </a:r>
            <a:r>
              <a:rPr lang="en-GB" sz="800" b="1" dirty="0" err="1">
                <a:solidFill>
                  <a:schemeClr val="dk2"/>
                </a:solidFill>
                <a:latin typeface="Abel"/>
                <a:sym typeface="Abel"/>
              </a:rPr>
              <a:t>elbowArm</a:t>
            </a:r>
            <a:endParaRPr lang="en-GB" sz="800" b="1" dirty="0">
              <a:solidFill>
                <a:schemeClr val="dk2"/>
              </a:solidFill>
              <a:latin typeface="Abel"/>
              <a:sym typeface="Abel"/>
            </a:endParaRPr>
          </a:p>
          <a:p>
            <a:r>
              <a:rPr lang="en-GB" sz="800" b="1" dirty="0">
                <a:solidFill>
                  <a:schemeClr val="dk2"/>
                </a:solidFill>
                <a:latin typeface="Abel"/>
                <a:sym typeface="Abel"/>
              </a:rPr>
              <a:t>- robotics/</a:t>
            </a:r>
            <a:r>
              <a:rPr lang="en-GB" sz="800" b="1" dirty="0" err="1">
                <a:solidFill>
                  <a:schemeClr val="dk2"/>
                </a:solidFill>
                <a:latin typeface="Abel"/>
                <a:sym typeface="Abel"/>
              </a:rPr>
              <a:t>gripperArm</a:t>
            </a:r>
            <a:endParaRPr lang="en-GB" sz="800" b="1" dirty="0">
              <a:solidFill>
                <a:schemeClr val="dk2"/>
              </a:solidFill>
              <a:latin typeface="Abel"/>
              <a:sym typeface="Abel"/>
            </a:endParaRPr>
          </a:p>
          <a:p>
            <a:r>
              <a:rPr lang="en-GB" sz="800" b="1" dirty="0">
                <a:solidFill>
                  <a:schemeClr val="dk2"/>
                </a:solidFill>
                <a:latin typeface="Abel"/>
                <a:sym typeface="Abel"/>
              </a:rPr>
              <a:t>- robotics/controller</a:t>
            </a:r>
          </a:p>
          <a:p>
            <a:r>
              <a:rPr lang="en-GB" sz="800" b="1" dirty="0">
                <a:solidFill>
                  <a:schemeClr val="dk2"/>
                </a:solidFill>
                <a:latin typeface="Abel"/>
                <a:sym typeface="Abel"/>
              </a:rPr>
              <a:t>- robotics/</a:t>
            </a:r>
            <a:r>
              <a:rPr lang="en-GB" sz="800" b="1" dirty="0" err="1">
                <a:solidFill>
                  <a:schemeClr val="dk2"/>
                </a:solidFill>
                <a:latin typeface="Abel"/>
                <a:sym typeface="Abel"/>
              </a:rPr>
              <a:t>autoPickPlace</a:t>
            </a:r>
            <a:endParaRPr lang="en-GB" sz="800" b="1" dirty="0">
              <a:solidFill>
                <a:schemeClr val="dk2"/>
              </a:solidFill>
              <a:latin typeface="Abel"/>
              <a:sym typeface="Abel"/>
            </a:endParaRPr>
          </a:p>
          <a:p>
            <a:endParaRPr lang="en-IT" sz="800" dirty="0"/>
          </a:p>
        </p:txBody>
      </p:sp>
      <p:cxnSp>
        <p:nvCxnSpPr>
          <p:cNvPr id="100" name="Straight Arrow Connector 99">
            <a:extLst>
              <a:ext uri="{FF2B5EF4-FFF2-40B4-BE49-F238E27FC236}">
                <a16:creationId xmlns:a16="http://schemas.microsoft.com/office/drawing/2014/main" id="{81016D98-F871-6B4F-9325-F15D2A3DD052}"/>
              </a:ext>
            </a:extLst>
          </p:cNvPr>
          <p:cNvCxnSpPr>
            <a:cxnSpLocks/>
          </p:cNvCxnSpPr>
          <p:nvPr/>
        </p:nvCxnSpPr>
        <p:spPr>
          <a:xfrm flipH="1">
            <a:off x="5479944" y="2313191"/>
            <a:ext cx="1800000"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7063BEBF-8CF5-5145-BB09-7C7209543B9E}"/>
              </a:ext>
            </a:extLst>
          </p:cNvPr>
          <p:cNvSpPr txBox="1"/>
          <p:nvPr/>
        </p:nvSpPr>
        <p:spPr>
          <a:xfrm>
            <a:off x="5904986" y="1958116"/>
            <a:ext cx="1088238" cy="369332"/>
          </a:xfrm>
          <a:prstGeom prst="rect">
            <a:avLst/>
          </a:prstGeom>
          <a:noFill/>
        </p:spPr>
        <p:txBody>
          <a:bodyPr wrap="square">
            <a:spAutoFit/>
          </a:bodyPr>
          <a:lstStyle/>
          <a:p>
            <a:r>
              <a:rPr lang="en-GB" sz="1000" b="1" dirty="0">
                <a:solidFill>
                  <a:schemeClr val="dk2"/>
                </a:solidFill>
                <a:latin typeface="Abel"/>
                <a:ea typeface="Abel"/>
                <a:cs typeface="Abel"/>
                <a:sym typeface="Abel"/>
              </a:rPr>
              <a:t>Publish in:</a:t>
            </a:r>
          </a:p>
          <a:p>
            <a:r>
              <a:rPr lang="en-GB" sz="800" b="1" dirty="0">
                <a:solidFill>
                  <a:schemeClr val="dk2"/>
                </a:solidFill>
                <a:latin typeface="Abel"/>
                <a:sym typeface="Abel"/>
              </a:rPr>
              <a:t>- camera/capture</a:t>
            </a:r>
            <a:endParaRPr lang="en-IT" sz="800" dirty="0"/>
          </a:p>
        </p:txBody>
      </p:sp>
      <p:cxnSp>
        <p:nvCxnSpPr>
          <p:cNvPr id="105" name="Straight Arrow Connector 104">
            <a:extLst>
              <a:ext uri="{FF2B5EF4-FFF2-40B4-BE49-F238E27FC236}">
                <a16:creationId xmlns:a16="http://schemas.microsoft.com/office/drawing/2014/main" id="{219B7788-5FFA-0E41-9858-FC9E87B91928}"/>
              </a:ext>
            </a:extLst>
          </p:cNvPr>
          <p:cNvCxnSpPr>
            <a:cxnSpLocks/>
          </p:cNvCxnSpPr>
          <p:nvPr/>
        </p:nvCxnSpPr>
        <p:spPr>
          <a:xfrm flipH="1">
            <a:off x="2547908" y="2585022"/>
            <a:ext cx="1080000" cy="0"/>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E10F2F5A-8AE1-9842-9D8B-F3D793E003FF}"/>
              </a:ext>
            </a:extLst>
          </p:cNvPr>
          <p:cNvSpPr txBox="1"/>
          <p:nvPr/>
        </p:nvSpPr>
        <p:spPr>
          <a:xfrm>
            <a:off x="2632851" y="2237933"/>
            <a:ext cx="1088238" cy="369332"/>
          </a:xfrm>
          <a:prstGeom prst="rect">
            <a:avLst/>
          </a:prstGeom>
          <a:noFill/>
        </p:spPr>
        <p:txBody>
          <a:bodyPr wrap="square">
            <a:spAutoFit/>
          </a:bodyPr>
          <a:lstStyle/>
          <a:p>
            <a:r>
              <a:rPr lang="en-GB" sz="1000" b="1" dirty="0">
                <a:solidFill>
                  <a:schemeClr val="dk2"/>
                </a:solidFill>
                <a:latin typeface="Abel"/>
                <a:ea typeface="Abel"/>
                <a:cs typeface="Abel"/>
                <a:sym typeface="Abel"/>
              </a:rPr>
              <a:t>Publish in:</a:t>
            </a:r>
          </a:p>
          <a:p>
            <a:r>
              <a:rPr lang="en-GB" sz="800" b="1" dirty="0">
                <a:solidFill>
                  <a:schemeClr val="dk2"/>
                </a:solidFill>
                <a:latin typeface="Abel"/>
                <a:sym typeface="Abel"/>
              </a:rPr>
              <a:t>- camera/capture</a:t>
            </a:r>
            <a:endParaRPr lang="en-IT" sz="800" dirty="0"/>
          </a:p>
        </p:txBody>
      </p:sp>
      <p:grpSp>
        <p:nvGrpSpPr>
          <p:cNvPr id="107" name="Group 106">
            <a:extLst>
              <a:ext uri="{FF2B5EF4-FFF2-40B4-BE49-F238E27FC236}">
                <a16:creationId xmlns:a16="http://schemas.microsoft.com/office/drawing/2014/main" id="{95514FE6-53E6-F14D-978C-279E39E4835B}"/>
              </a:ext>
            </a:extLst>
          </p:cNvPr>
          <p:cNvGrpSpPr/>
          <p:nvPr/>
        </p:nvGrpSpPr>
        <p:grpSpPr>
          <a:xfrm rot="1752312" flipV="1">
            <a:off x="2403761" y="3759486"/>
            <a:ext cx="1167731" cy="444718"/>
            <a:chOff x="5027657" y="2079193"/>
            <a:chExt cx="1513503" cy="622827"/>
          </a:xfrm>
        </p:grpSpPr>
        <p:cxnSp>
          <p:nvCxnSpPr>
            <p:cNvPr id="108" name="Straight Arrow Connector 107">
              <a:extLst>
                <a:ext uri="{FF2B5EF4-FFF2-40B4-BE49-F238E27FC236}">
                  <a16:creationId xmlns:a16="http://schemas.microsoft.com/office/drawing/2014/main" id="{78D9C50F-3A68-2047-A9E3-CAF0581A8C29}"/>
                </a:ext>
              </a:extLst>
            </p:cNvPr>
            <p:cNvCxnSpPr>
              <a:cxnSpLocks/>
            </p:cNvCxnSpPr>
            <p:nvPr/>
          </p:nvCxnSpPr>
          <p:spPr>
            <a:xfrm rot="5400000" flipV="1">
              <a:off x="5659512" y="1487170"/>
              <a:ext cx="2" cy="1184047"/>
            </a:xfrm>
            <a:prstGeom prst="straightConnector1">
              <a:avLst/>
            </a:prstGeom>
            <a:ln w="25400">
              <a:solidFill>
                <a:srgbClr val="44546A"/>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48253C0A-459C-8541-A85F-C854ED214A22}"/>
                </a:ext>
              </a:extLst>
            </p:cNvPr>
            <p:cNvSpPr txBox="1"/>
            <p:nvPr/>
          </p:nvSpPr>
          <p:spPr>
            <a:xfrm rot="10723292">
              <a:off x="5027657" y="2141667"/>
              <a:ext cx="1513503" cy="560353"/>
            </a:xfrm>
            <a:prstGeom prst="rect">
              <a:avLst/>
            </a:prstGeom>
            <a:noFill/>
          </p:spPr>
          <p:txBody>
            <a:bodyPr wrap="square">
              <a:spAutoFit/>
            </a:bodyPr>
            <a:lstStyle/>
            <a:p>
              <a:r>
                <a:rPr lang="en-GB" sz="1000" b="1" dirty="0">
                  <a:solidFill>
                    <a:schemeClr val="dk2"/>
                  </a:solidFill>
                  <a:latin typeface="Abel"/>
                  <a:ea typeface="Abel"/>
                  <a:cs typeface="Abel"/>
                  <a:sym typeface="Abel"/>
                </a:rPr>
                <a:t>HTTP Request/Response</a:t>
              </a:r>
            </a:p>
          </p:txBody>
        </p:sp>
      </p:grpSp>
      <p:sp>
        <p:nvSpPr>
          <p:cNvPr id="110" name="TextBox 109">
            <a:extLst>
              <a:ext uri="{FF2B5EF4-FFF2-40B4-BE49-F238E27FC236}">
                <a16:creationId xmlns:a16="http://schemas.microsoft.com/office/drawing/2014/main" id="{F17CC168-3AAF-C440-8297-5E0133EF7FAE}"/>
              </a:ext>
            </a:extLst>
          </p:cNvPr>
          <p:cNvSpPr txBox="1"/>
          <p:nvPr/>
        </p:nvSpPr>
        <p:spPr>
          <a:xfrm>
            <a:off x="5875239" y="993354"/>
            <a:ext cx="1155079" cy="1107996"/>
          </a:xfrm>
          <a:prstGeom prst="rect">
            <a:avLst/>
          </a:prstGeom>
          <a:noFill/>
        </p:spPr>
        <p:txBody>
          <a:bodyPr wrap="square">
            <a:spAutoFit/>
          </a:bodyPr>
          <a:lstStyle/>
          <a:p>
            <a:r>
              <a:rPr lang="en-GB" sz="1000" b="1" dirty="0">
                <a:solidFill>
                  <a:schemeClr val="dk2"/>
                </a:solidFill>
                <a:latin typeface="Abel"/>
                <a:ea typeface="Abel"/>
                <a:cs typeface="Abel"/>
                <a:sym typeface="Abel"/>
              </a:rPr>
              <a:t>Publish in:</a:t>
            </a:r>
          </a:p>
          <a:p>
            <a:r>
              <a:rPr lang="en-GB" sz="800" b="1" dirty="0">
                <a:solidFill>
                  <a:schemeClr val="dk2"/>
                </a:solidFill>
                <a:latin typeface="Abel"/>
                <a:sym typeface="Abel"/>
              </a:rPr>
              <a:t>- robotics/</a:t>
            </a:r>
            <a:r>
              <a:rPr lang="en-GB" sz="800" b="1" dirty="0" err="1">
                <a:solidFill>
                  <a:schemeClr val="dk2"/>
                </a:solidFill>
                <a:latin typeface="Abel"/>
                <a:sym typeface="Abel"/>
              </a:rPr>
              <a:t>baseArm</a:t>
            </a:r>
            <a:endParaRPr lang="en-GB" sz="800" b="1" dirty="0">
              <a:solidFill>
                <a:schemeClr val="dk2"/>
              </a:solidFill>
              <a:latin typeface="Abel"/>
              <a:sym typeface="Abel"/>
            </a:endParaRPr>
          </a:p>
          <a:p>
            <a:r>
              <a:rPr lang="en-GB" sz="800" b="1" dirty="0">
                <a:solidFill>
                  <a:schemeClr val="dk2"/>
                </a:solidFill>
                <a:latin typeface="Abel"/>
                <a:sym typeface="Abel"/>
              </a:rPr>
              <a:t>- robotics/</a:t>
            </a:r>
            <a:r>
              <a:rPr lang="en-GB" sz="800" b="1" dirty="0" err="1">
                <a:solidFill>
                  <a:schemeClr val="dk2"/>
                </a:solidFill>
                <a:latin typeface="Abel"/>
                <a:sym typeface="Abel"/>
              </a:rPr>
              <a:t>shoulderArm</a:t>
            </a:r>
            <a:endParaRPr lang="en-GB" sz="800" b="1" dirty="0">
              <a:solidFill>
                <a:schemeClr val="dk2"/>
              </a:solidFill>
              <a:latin typeface="Abel"/>
              <a:sym typeface="Abel"/>
            </a:endParaRPr>
          </a:p>
          <a:p>
            <a:r>
              <a:rPr lang="en-GB" sz="800" b="1" dirty="0">
                <a:solidFill>
                  <a:schemeClr val="dk2"/>
                </a:solidFill>
                <a:latin typeface="Abel"/>
                <a:sym typeface="Abel"/>
              </a:rPr>
              <a:t>- robotics/</a:t>
            </a:r>
            <a:r>
              <a:rPr lang="en-GB" sz="800" b="1" dirty="0" err="1">
                <a:solidFill>
                  <a:schemeClr val="dk2"/>
                </a:solidFill>
                <a:latin typeface="Abel"/>
                <a:sym typeface="Abel"/>
              </a:rPr>
              <a:t>elbowArm</a:t>
            </a:r>
            <a:endParaRPr lang="en-GB" sz="800" b="1" dirty="0">
              <a:solidFill>
                <a:schemeClr val="dk2"/>
              </a:solidFill>
              <a:latin typeface="Abel"/>
              <a:sym typeface="Abel"/>
            </a:endParaRPr>
          </a:p>
          <a:p>
            <a:r>
              <a:rPr lang="en-GB" sz="800" b="1" dirty="0">
                <a:solidFill>
                  <a:schemeClr val="dk2"/>
                </a:solidFill>
                <a:latin typeface="Abel"/>
                <a:sym typeface="Abel"/>
              </a:rPr>
              <a:t>- robotics/</a:t>
            </a:r>
            <a:r>
              <a:rPr lang="en-GB" sz="800" b="1" dirty="0" err="1">
                <a:solidFill>
                  <a:schemeClr val="dk2"/>
                </a:solidFill>
                <a:latin typeface="Abel"/>
                <a:sym typeface="Abel"/>
              </a:rPr>
              <a:t>gripperArm</a:t>
            </a:r>
            <a:endParaRPr lang="en-GB" sz="800" b="1" dirty="0">
              <a:solidFill>
                <a:schemeClr val="dk2"/>
              </a:solidFill>
              <a:latin typeface="Abel"/>
              <a:sym typeface="Abel"/>
            </a:endParaRPr>
          </a:p>
          <a:p>
            <a:r>
              <a:rPr lang="en-GB" sz="800" b="1" dirty="0">
                <a:solidFill>
                  <a:schemeClr val="dk2"/>
                </a:solidFill>
                <a:latin typeface="Abel"/>
                <a:sym typeface="Abel"/>
              </a:rPr>
              <a:t>- robotics/controller</a:t>
            </a:r>
          </a:p>
          <a:p>
            <a:r>
              <a:rPr lang="en-GB" sz="800" b="1" dirty="0">
                <a:solidFill>
                  <a:schemeClr val="dk2"/>
                </a:solidFill>
                <a:latin typeface="Abel"/>
                <a:sym typeface="Abel"/>
              </a:rPr>
              <a:t>- robotics/</a:t>
            </a:r>
            <a:r>
              <a:rPr lang="en-GB" sz="800" b="1" dirty="0" err="1">
                <a:solidFill>
                  <a:schemeClr val="dk2"/>
                </a:solidFill>
                <a:latin typeface="Abel"/>
                <a:sym typeface="Abel"/>
              </a:rPr>
              <a:t>autoPickPlace</a:t>
            </a:r>
            <a:endParaRPr lang="en-GB" sz="800" b="1" dirty="0">
              <a:solidFill>
                <a:schemeClr val="dk2"/>
              </a:solidFill>
              <a:latin typeface="Abel"/>
              <a:sym typeface="Abel"/>
            </a:endParaRPr>
          </a:p>
          <a:p>
            <a:endParaRPr lang="en-IT" sz="800" dirty="0"/>
          </a:p>
        </p:txBody>
      </p:sp>
      <p:sp>
        <p:nvSpPr>
          <p:cNvPr id="111" name="Google Shape;23181;p61">
            <a:extLst>
              <a:ext uri="{FF2B5EF4-FFF2-40B4-BE49-F238E27FC236}">
                <a16:creationId xmlns:a16="http://schemas.microsoft.com/office/drawing/2014/main" id="{3E8C34AD-73CC-184C-9EAC-8D078A6B43F6}"/>
              </a:ext>
            </a:extLst>
          </p:cNvPr>
          <p:cNvSpPr txBox="1">
            <a:spLocks/>
          </p:cNvSpPr>
          <p:nvPr/>
        </p:nvSpPr>
        <p:spPr>
          <a:xfrm>
            <a:off x="2530575" y="144000"/>
            <a:ext cx="4234739"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GB" dirty="0">
                <a:solidFill>
                  <a:schemeClr val="tx1">
                    <a:lumMod val="75000"/>
                    <a:lumOff val="25000"/>
                  </a:schemeClr>
                </a:solidFill>
              </a:rPr>
              <a:t>Node-RED + MQTT</a:t>
            </a:r>
          </a:p>
        </p:txBody>
      </p:sp>
      <p:pic>
        <p:nvPicPr>
          <p:cNvPr id="3" name="Immagine 2">
            <a:extLst>
              <a:ext uri="{FF2B5EF4-FFF2-40B4-BE49-F238E27FC236}">
                <a16:creationId xmlns:a16="http://schemas.microsoft.com/office/drawing/2014/main" id="{5122E3AA-DE30-594C-413A-5D85314C78EF}"/>
              </a:ext>
            </a:extLst>
          </p:cNvPr>
          <p:cNvPicPr>
            <a:picLocks noChangeAspect="1"/>
          </p:cNvPicPr>
          <p:nvPr/>
        </p:nvPicPr>
        <p:blipFill>
          <a:blip r:embed="rId10"/>
          <a:stretch>
            <a:fillRect/>
          </a:stretch>
        </p:blipFill>
        <p:spPr>
          <a:xfrm>
            <a:off x="744635" y="1298604"/>
            <a:ext cx="1581371" cy="2057687"/>
          </a:xfrm>
          <a:prstGeom prst="rect">
            <a:avLst/>
          </a:prstGeom>
        </p:spPr>
      </p:pic>
      <p:pic>
        <p:nvPicPr>
          <p:cNvPr id="5" name="Picture 4">
            <a:extLst>
              <a:ext uri="{FF2B5EF4-FFF2-40B4-BE49-F238E27FC236}">
                <a16:creationId xmlns:a16="http://schemas.microsoft.com/office/drawing/2014/main" id="{F8AB0DE6-6425-DB49-AF42-E987DEA11674}"/>
              </a:ext>
            </a:extLst>
          </p:cNvPr>
          <p:cNvPicPr>
            <a:picLocks noChangeAspect="1"/>
          </p:cNvPicPr>
          <p:nvPr/>
        </p:nvPicPr>
        <p:blipFill rotWithShape="1">
          <a:blip r:embed="rId11"/>
          <a:srcRect r="2705" b="1379"/>
          <a:stretch/>
        </p:blipFill>
        <p:spPr>
          <a:xfrm>
            <a:off x="1729300" y="1161671"/>
            <a:ext cx="608746" cy="603177"/>
          </a:xfrm>
          <a:prstGeom prst="rect">
            <a:avLst/>
          </a:prstGeom>
        </p:spPr>
      </p:pic>
      <p:sp>
        <p:nvSpPr>
          <p:cNvPr id="62" name="TextBox 34">
            <a:extLst>
              <a:ext uri="{FF2B5EF4-FFF2-40B4-BE49-F238E27FC236}">
                <a16:creationId xmlns:a16="http://schemas.microsoft.com/office/drawing/2014/main" id="{99DA7C57-FA7B-0820-AF4F-5D547723EB6C}"/>
              </a:ext>
            </a:extLst>
          </p:cNvPr>
          <p:cNvSpPr txBox="1"/>
          <p:nvPr/>
        </p:nvSpPr>
        <p:spPr>
          <a:xfrm>
            <a:off x="7353534" y="-13530"/>
            <a:ext cx="1244607" cy="1261884"/>
          </a:xfrm>
          <a:prstGeom prst="rect">
            <a:avLst/>
          </a:prstGeom>
          <a:noFill/>
        </p:spPr>
        <p:txBody>
          <a:bodyPr wrap="square">
            <a:spAutoFit/>
          </a:bodyPr>
          <a:lstStyle/>
          <a:p>
            <a:r>
              <a:rPr lang="en-GB" sz="1000" b="1" dirty="0">
                <a:solidFill>
                  <a:schemeClr val="dk2"/>
                </a:solidFill>
                <a:latin typeface="Abel"/>
                <a:ea typeface="Abel"/>
                <a:cs typeface="Abel"/>
                <a:sym typeface="Abel"/>
              </a:rPr>
              <a:t>Publish in:</a:t>
            </a:r>
          </a:p>
          <a:p>
            <a:r>
              <a:rPr lang="en-GB" sz="1000" b="1" dirty="0">
                <a:solidFill>
                  <a:schemeClr val="dk2"/>
                </a:solidFill>
                <a:latin typeface="Abel"/>
                <a:ea typeface="Abel"/>
                <a:cs typeface="Abel"/>
                <a:sym typeface="Abel"/>
              </a:rPr>
              <a:t>-arm/conveyor “pick”</a:t>
            </a:r>
          </a:p>
          <a:p>
            <a:r>
              <a:rPr lang="en-GB" sz="800" b="1" dirty="0">
                <a:solidFill>
                  <a:schemeClr val="dk2"/>
                </a:solidFill>
                <a:latin typeface="Abel"/>
                <a:sym typeface="Abel"/>
              </a:rPr>
              <a:t>- robotics/</a:t>
            </a:r>
            <a:r>
              <a:rPr lang="en-GB" sz="800" b="1" dirty="0" err="1">
                <a:solidFill>
                  <a:schemeClr val="dk2"/>
                </a:solidFill>
                <a:latin typeface="Abel"/>
                <a:sym typeface="Abel"/>
              </a:rPr>
              <a:t>baseArm</a:t>
            </a:r>
            <a:endParaRPr lang="en-GB" sz="800" b="1" dirty="0">
              <a:solidFill>
                <a:schemeClr val="dk2"/>
              </a:solidFill>
              <a:latin typeface="Abel"/>
              <a:sym typeface="Abel"/>
            </a:endParaRPr>
          </a:p>
          <a:p>
            <a:r>
              <a:rPr lang="en-GB" sz="800" b="1" dirty="0">
                <a:solidFill>
                  <a:schemeClr val="dk2"/>
                </a:solidFill>
                <a:latin typeface="Abel"/>
                <a:sym typeface="Abel"/>
              </a:rPr>
              <a:t>- robotics/</a:t>
            </a:r>
            <a:r>
              <a:rPr lang="en-GB" sz="800" b="1" dirty="0" err="1">
                <a:solidFill>
                  <a:schemeClr val="dk2"/>
                </a:solidFill>
                <a:latin typeface="Abel"/>
                <a:sym typeface="Abel"/>
              </a:rPr>
              <a:t>shoulderArm</a:t>
            </a:r>
            <a:endParaRPr lang="en-GB" sz="800" b="1" dirty="0">
              <a:solidFill>
                <a:schemeClr val="dk2"/>
              </a:solidFill>
              <a:latin typeface="Abel"/>
              <a:sym typeface="Abel"/>
            </a:endParaRPr>
          </a:p>
          <a:p>
            <a:r>
              <a:rPr lang="en-GB" sz="800" b="1" dirty="0">
                <a:solidFill>
                  <a:schemeClr val="dk2"/>
                </a:solidFill>
                <a:latin typeface="Abel"/>
                <a:sym typeface="Abel"/>
              </a:rPr>
              <a:t>- robotics/</a:t>
            </a:r>
            <a:r>
              <a:rPr lang="en-GB" sz="800" b="1" dirty="0" err="1">
                <a:solidFill>
                  <a:schemeClr val="dk2"/>
                </a:solidFill>
                <a:latin typeface="Abel"/>
                <a:sym typeface="Abel"/>
              </a:rPr>
              <a:t>elbowArm</a:t>
            </a:r>
            <a:endParaRPr lang="en-GB" sz="800" b="1" dirty="0">
              <a:solidFill>
                <a:schemeClr val="dk2"/>
              </a:solidFill>
              <a:latin typeface="Abel"/>
              <a:sym typeface="Abel"/>
            </a:endParaRPr>
          </a:p>
          <a:p>
            <a:r>
              <a:rPr lang="en-GB" sz="800" b="1" dirty="0">
                <a:solidFill>
                  <a:schemeClr val="dk2"/>
                </a:solidFill>
                <a:latin typeface="Abel"/>
                <a:sym typeface="Abel"/>
              </a:rPr>
              <a:t>- robotics/</a:t>
            </a:r>
            <a:r>
              <a:rPr lang="en-GB" sz="800" b="1" dirty="0" err="1">
                <a:solidFill>
                  <a:schemeClr val="dk2"/>
                </a:solidFill>
                <a:latin typeface="Abel"/>
                <a:sym typeface="Abel"/>
              </a:rPr>
              <a:t>gripperArm</a:t>
            </a:r>
            <a:endParaRPr lang="en-GB" sz="800" b="1" dirty="0">
              <a:solidFill>
                <a:schemeClr val="dk2"/>
              </a:solidFill>
              <a:latin typeface="Abel"/>
              <a:sym typeface="Abel"/>
            </a:endParaRPr>
          </a:p>
          <a:p>
            <a:r>
              <a:rPr lang="en-GB" sz="800" b="1" dirty="0">
                <a:solidFill>
                  <a:schemeClr val="dk2"/>
                </a:solidFill>
                <a:latin typeface="Abel"/>
                <a:sym typeface="Abel"/>
              </a:rPr>
              <a:t>- robotics/controller</a:t>
            </a:r>
          </a:p>
          <a:p>
            <a:r>
              <a:rPr lang="en-GB" sz="800" b="1" dirty="0">
                <a:solidFill>
                  <a:schemeClr val="dk2"/>
                </a:solidFill>
                <a:latin typeface="Abel"/>
                <a:sym typeface="Abel"/>
              </a:rPr>
              <a:t>- robotics/</a:t>
            </a:r>
            <a:r>
              <a:rPr lang="en-GB" sz="800" b="1" dirty="0" err="1">
                <a:solidFill>
                  <a:schemeClr val="dk2"/>
                </a:solidFill>
                <a:latin typeface="Abel"/>
                <a:sym typeface="Abel"/>
              </a:rPr>
              <a:t>autoPickPlace</a:t>
            </a:r>
            <a:endParaRPr lang="en-GB" sz="800" b="1" dirty="0">
              <a:solidFill>
                <a:schemeClr val="dk2"/>
              </a:solidFill>
              <a:latin typeface="Abel"/>
              <a:sym typeface="Abel"/>
            </a:endParaRPr>
          </a:p>
          <a:p>
            <a:endParaRPr lang="en-IT" sz="800" dirty="0"/>
          </a:p>
        </p:txBody>
      </p:sp>
    </p:spTree>
    <p:extLst>
      <p:ext uri="{BB962C8B-B14F-4D97-AF65-F5344CB8AC3E}">
        <p14:creationId xmlns:p14="http://schemas.microsoft.com/office/powerpoint/2010/main" val="92138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0279;p38">
            <a:extLst>
              <a:ext uri="{FF2B5EF4-FFF2-40B4-BE49-F238E27FC236}">
                <a16:creationId xmlns:a16="http://schemas.microsoft.com/office/drawing/2014/main" id="{8CCC4DC6-F768-C446-90A2-AA82446B183C}"/>
              </a:ext>
            </a:extLst>
          </p:cNvPr>
          <p:cNvSpPr/>
          <p:nvPr/>
        </p:nvSpPr>
        <p:spPr>
          <a:xfrm>
            <a:off x="3638225" y="730583"/>
            <a:ext cx="1867500" cy="1867200"/>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40;p37">
            <a:extLst>
              <a:ext uri="{FF2B5EF4-FFF2-40B4-BE49-F238E27FC236}">
                <a16:creationId xmlns:a16="http://schemas.microsoft.com/office/drawing/2014/main" id="{3A2169D3-367B-B04B-8E22-2A40911443CA}"/>
              </a:ext>
            </a:extLst>
          </p:cNvPr>
          <p:cNvSpPr txBox="1">
            <a:spLocks/>
          </p:cNvSpPr>
          <p:nvPr/>
        </p:nvSpPr>
        <p:spPr>
          <a:xfrm rot="1379">
            <a:off x="3827027" y="1005084"/>
            <a:ext cx="1489895" cy="658800"/>
          </a:xfrm>
          <a:prstGeom prst="rect">
            <a:avLst/>
          </a:prstGeom>
          <a:noFill/>
          <a:ln>
            <a:noFill/>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3000"/>
              <a:buNone/>
              <a:defRPr sz="3000" kern="1200">
                <a:solidFill>
                  <a:schemeClr val="accent1"/>
                </a:solidFill>
                <a:latin typeface="+mj-lt"/>
                <a:ea typeface="+mj-ea"/>
                <a:cs typeface="+mj-c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GB" sz="9600" dirty="0"/>
              <a:t>V.</a:t>
            </a:r>
          </a:p>
        </p:txBody>
      </p:sp>
      <p:sp>
        <p:nvSpPr>
          <p:cNvPr id="37" name="Google Shape;20280;p38">
            <a:extLst>
              <a:ext uri="{FF2B5EF4-FFF2-40B4-BE49-F238E27FC236}">
                <a16:creationId xmlns:a16="http://schemas.microsoft.com/office/drawing/2014/main" id="{11095FF1-9914-E147-973D-933A6463A3FB}"/>
              </a:ext>
            </a:extLst>
          </p:cNvPr>
          <p:cNvSpPr txBox="1">
            <a:spLocks noGrp="1"/>
          </p:cNvSpPr>
          <p:nvPr>
            <p:ph type="title"/>
          </p:nvPr>
        </p:nvSpPr>
        <p:spPr>
          <a:xfrm>
            <a:off x="1061150" y="2966100"/>
            <a:ext cx="7021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tx1">
                    <a:lumMod val="75000"/>
                    <a:lumOff val="25000"/>
                  </a:schemeClr>
                </a:solidFill>
              </a:rPr>
              <a:t>DEMO</a:t>
            </a:r>
            <a:endParaRPr sz="4000" dirty="0">
              <a:solidFill>
                <a:schemeClr val="accent1"/>
              </a:solidFill>
            </a:endParaRPr>
          </a:p>
        </p:txBody>
      </p:sp>
      <p:cxnSp>
        <p:nvCxnSpPr>
          <p:cNvPr id="38" name="Google Shape;20283;p38">
            <a:extLst>
              <a:ext uri="{FF2B5EF4-FFF2-40B4-BE49-F238E27FC236}">
                <a16:creationId xmlns:a16="http://schemas.microsoft.com/office/drawing/2014/main" id="{674B6017-8663-D74F-AB13-D487A7A3F911}"/>
              </a:ext>
            </a:extLst>
          </p:cNvPr>
          <p:cNvCxnSpPr>
            <a:endCxn id="37" idx="0"/>
          </p:cNvCxnSpPr>
          <p:nvPr/>
        </p:nvCxnSpPr>
        <p:spPr>
          <a:xfrm>
            <a:off x="4571975" y="2597783"/>
            <a:ext cx="0" cy="368400"/>
          </a:xfrm>
          <a:prstGeom prst="straightConnector1">
            <a:avLst/>
          </a:prstGeom>
          <a:noFill/>
          <a:ln w="9525" cap="flat" cmpd="sng">
            <a:solidFill>
              <a:schemeClr val="accent1"/>
            </a:solidFill>
            <a:prstDash val="solid"/>
            <a:round/>
            <a:headEnd type="none" w="med" len="med"/>
            <a:tailEnd type="diamond" w="med" len="med"/>
          </a:ln>
        </p:spPr>
      </p:cxnSp>
    </p:spTree>
    <p:extLst>
      <p:ext uri="{BB962C8B-B14F-4D97-AF65-F5344CB8AC3E}">
        <p14:creationId xmlns:p14="http://schemas.microsoft.com/office/powerpoint/2010/main" val="3371886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3181;p61">
            <a:extLst>
              <a:ext uri="{FF2B5EF4-FFF2-40B4-BE49-F238E27FC236}">
                <a16:creationId xmlns:a16="http://schemas.microsoft.com/office/drawing/2014/main" id="{96025471-C146-A04F-9C15-38D054636044}"/>
              </a:ext>
            </a:extLst>
          </p:cNvPr>
          <p:cNvSpPr txBox="1">
            <a:spLocks/>
          </p:cNvSpPr>
          <p:nvPr/>
        </p:nvSpPr>
        <p:spPr>
          <a:xfrm>
            <a:off x="3904785" y="144000"/>
            <a:ext cx="1334429" cy="6345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3100"/>
              <a:buNone/>
              <a:defRPr sz="3300" kern="1200">
                <a:solidFill>
                  <a:schemeClr val="tx1"/>
                </a:solidFill>
                <a:latin typeface="+mj-lt"/>
                <a:ea typeface="+mj-ea"/>
                <a:cs typeface="+mj-cs"/>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pPr algn="ctr"/>
            <a:r>
              <a:rPr lang="en-GB" dirty="0">
                <a:solidFill>
                  <a:schemeClr val="tx1">
                    <a:lumMod val="75000"/>
                    <a:lumOff val="25000"/>
                  </a:schemeClr>
                </a:solidFill>
              </a:rPr>
              <a:t>Demo</a:t>
            </a:r>
          </a:p>
        </p:txBody>
      </p:sp>
      <p:pic>
        <p:nvPicPr>
          <p:cNvPr id="2" name="demo">
            <a:hlinkClick r:id="" action="ppaction://media"/>
            <a:extLst>
              <a:ext uri="{FF2B5EF4-FFF2-40B4-BE49-F238E27FC236}">
                <a16:creationId xmlns:a16="http://schemas.microsoft.com/office/drawing/2014/main" id="{923E2146-4575-86D2-A1FB-CA517C4CA96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580" y="778500"/>
            <a:ext cx="3505200" cy="1971675"/>
          </a:xfrm>
          <a:prstGeom prst="rect">
            <a:avLst/>
          </a:prstGeom>
        </p:spPr>
      </p:pic>
      <p:pic>
        <p:nvPicPr>
          <p:cNvPr id="3" name="demo2">
            <a:hlinkClick r:id="" action="ppaction://media"/>
            <a:extLst>
              <a:ext uri="{FF2B5EF4-FFF2-40B4-BE49-F238E27FC236}">
                <a16:creationId xmlns:a16="http://schemas.microsoft.com/office/drawing/2014/main" id="{E4D80E44-AED7-D93D-C7E8-D323D2E1F54D}"/>
              </a:ext>
            </a:extLst>
          </p:cNvPr>
          <p:cNvPicPr>
            <a:picLocks noChangeAspect="1"/>
          </p:cNvPicPr>
          <p:nvPr>
            <a:videoFile r:link="rId3"/>
            <p:extLst>
              <p:ext uri="{DAA4B4D4-6D71-4841-9C94-3DE7FCFB9230}">
                <p14:media xmlns:p14="http://schemas.microsoft.com/office/powerpoint/2010/main" r:embed="rId4">
                  <p14:trim st="2000"/>
                </p14:media>
              </p:ext>
            </p:extLst>
          </p:nvPr>
        </p:nvPicPr>
        <p:blipFill>
          <a:blip r:embed="rId8"/>
          <a:stretch>
            <a:fillRect/>
          </a:stretch>
        </p:blipFill>
        <p:spPr>
          <a:xfrm>
            <a:off x="3657601" y="1584960"/>
            <a:ext cx="5417820" cy="3047524"/>
          </a:xfrm>
          <a:prstGeom prst="rect">
            <a:avLst/>
          </a:prstGeom>
        </p:spPr>
      </p:pic>
    </p:spTree>
    <p:extLst>
      <p:ext uri="{BB962C8B-B14F-4D97-AF65-F5344CB8AC3E}">
        <p14:creationId xmlns:p14="http://schemas.microsoft.com/office/powerpoint/2010/main" val="518276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10C1-204B-7844-842F-4B078F979B77}"/>
              </a:ext>
            </a:extLst>
          </p:cNvPr>
          <p:cNvSpPr>
            <a:spLocks noGrp="1"/>
          </p:cNvSpPr>
          <p:nvPr>
            <p:ph type="title"/>
          </p:nvPr>
        </p:nvSpPr>
        <p:spPr>
          <a:xfrm>
            <a:off x="720000" y="144000"/>
            <a:ext cx="7704000" cy="634500"/>
          </a:xfrm>
        </p:spPr>
        <p:txBody>
          <a:bodyPr/>
          <a:lstStyle/>
          <a:p>
            <a:pPr algn="ctr"/>
            <a:r>
              <a:rPr lang="en-IT" dirty="0">
                <a:solidFill>
                  <a:schemeClr val="tx1">
                    <a:lumMod val="75000"/>
                    <a:lumOff val="25000"/>
                  </a:schemeClr>
                </a:solidFill>
              </a:rPr>
              <a:t>Conclusions</a:t>
            </a:r>
          </a:p>
        </p:txBody>
      </p:sp>
      <p:sp>
        <p:nvSpPr>
          <p:cNvPr id="6" name="Google Shape;20302;p41">
            <a:extLst>
              <a:ext uri="{FF2B5EF4-FFF2-40B4-BE49-F238E27FC236}">
                <a16:creationId xmlns:a16="http://schemas.microsoft.com/office/drawing/2014/main" id="{EF157BF1-1521-7B44-9BFC-5F4EE03FD789}"/>
              </a:ext>
            </a:extLst>
          </p:cNvPr>
          <p:cNvSpPr txBox="1">
            <a:spLocks/>
          </p:cNvSpPr>
          <p:nvPr/>
        </p:nvSpPr>
        <p:spPr>
          <a:xfrm>
            <a:off x="1074419" y="1380758"/>
            <a:ext cx="5758772" cy="2381984"/>
          </a:xfrm>
          <a:prstGeom prst="rect">
            <a:avLst/>
          </a:prstGeom>
        </p:spPr>
        <p:txBody>
          <a:bodyPr spcFirstLastPara="1" vert="horz" wrap="square" lIns="91425" tIns="91425" rIns="91425" bIns="91425" rtlCol="0" anchor="t" anchorCtr="0">
            <a:no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1pPr>
            <a:lvl2pPr marL="514350" lvl="1" indent="-171450" algn="ctr" defTabSz="685800" rtl="0" eaLnBrk="1" latinLnBrk="0" hangingPunct="1">
              <a:lnSpc>
                <a:spcPct val="100000"/>
              </a:lnSpc>
              <a:spcBef>
                <a:spcPts val="160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857250" lvl="2" indent="-171450" algn="ctr" defTabSz="685800" rtl="0" eaLnBrk="1" latinLnBrk="0" hangingPunct="1">
              <a:lnSpc>
                <a:spcPct val="100000"/>
              </a:lnSpc>
              <a:spcBef>
                <a:spcPts val="1600"/>
              </a:spcBef>
              <a:spcAft>
                <a:spcPts val="0"/>
              </a:spcAft>
              <a:buSzPts val="1400"/>
              <a:buFont typeface="Arial" panose="020B0604020202020204" pitchFamily="34" charset="0"/>
              <a:buNone/>
              <a:defRPr sz="1500" kern="1200">
                <a:solidFill>
                  <a:schemeClr val="tx1"/>
                </a:solidFill>
                <a:latin typeface="+mn-lt"/>
                <a:ea typeface="+mn-ea"/>
                <a:cs typeface="+mn-cs"/>
              </a:defRPr>
            </a:lvl3pPr>
            <a:lvl4pPr marL="1200150" lvl="3"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4pPr>
            <a:lvl5pPr marL="1543050" lvl="4"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5pPr>
            <a:lvl6pPr marL="1885950" lvl="5"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1600"/>
              </a:spcBef>
              <a:spcAft>
                <a:spcPts val="1600"/>
              </a:spcAft>
              <a:buSzPts val="1400"/>
              <a:buFont typeface="Arial" panose="020B0604020202020204" pitchFamily="34" charset="0"/>
              <a:buNone/>
              <a:defRPr sz="1350" kern="1200">
                <a:solidFill>
                  <a:schemeClr val="tx1"/>
                </a:solidFill>
                <a:latin typeface="+mn-lt"/>
                <a:ea typeface="+mn-ea"/>
                <a:cs typeface="+mn-cs"/>
              </a:defRPr>
            </a:lvl9pPr>
          </a:lstStyle>
          <a:p>
            <a:pPr marL="285750" indent="-285750" algn="l">
              <a:buFont typeface="Wingdings" pitchFamily="2" charset="2"/>
              <a:buChar char="Ø"/>
            </a:pPr>
            <a:r>
              <a:rPr lang="en-GB" dirty="0">
                <a:solidFill>
                  <a:schemeClr val="tx1">
                    <a:lumMod val="75000"/>
                    <a:lumOff val="25000"/>
                  </a:schemeClr>
                </a:solidFill>
              </a:rPr>
              <a:t>Integrate a </a:t>
            </a:r>
            <a:r>
              <a:rPr lang="en-GB" dirty="0" err="1">
                <a:solidFill>
                  <a:schemeClr val="tx1">
                    <a:lumMod val="75000"/>
                    <a:lumOff val="25000"/>
                  </a:schemeClr>
                </a:solidFill>
              </a:rPr>
              <a:t>qr</a:t>
            </a:r>
            <a:r>
              <a:rPr lang="en-GB" dirty="0">
                <a:solidFill>
                  <a:schemeClr val="tx1">
                    <a:lumMod val="75000"/>
                    <a:lumOff val="25000"/>
                  </a:schemeClr>
                </a:solidFill>
              </a:rPr>
              <a:t> scanner to add products in the warehouse database</a:t>
            </a:r>
          </a:p>
          <a:p>
            <a:pPr marL="285750" indent="-285750" algn="l">
              <a:buFont typeface="Wingdings" pitchFamily="2" charset="2"/>
              <a:buChar char="Ø"/>
            </a:pPr>
            <a:endParaRPr lang="en-GB" dirty="0">
              <a:solidFill>
                <a:schemeClr val="tx1">
                  <a:lumMod val="75000"/>
                  <a:lumOff val="25000"/>
                </a:schemeClr>
              </a:solidFill>
            </a:endParaRPr>
          </a:p>
          <a:p>
            <a:pPr marL="285750" indent="-285750" algn="l">
              <a:buFont typeface="Wingdings" pitchFamily="2" charset="2"/>
              <a:buChar char="Ø"/>
            </a:pPr>
            <a:r>
              <a:rPr lang="en-GB" dirty="0">
                <a:solidFill>
                  <a:schemeClr val="tx1">
                    <a:lumMod val="75000"/>
                    <a:lumOff val="25000"/>
                  </a:schemeClr>
                </a:solidFill>
              </a:rPr>
              <a:t>Upgrade the camera with a more professional one.</a:t>
            </a:r>
          </a:p>
          <a:p>
            <a:pPr marL="285750" indent="-285750" algn="l">
              <a:buFont typeface="Wingdings" pitchFamily="2" charset="2"/>
              <a:buChar char="Ø"/>
            </a:pPr>
            <a:endParaRPr lang="en-GB" dirty="0">
              <a:solidFill>
                <a:schemeClr val="tx1">
                  <a:lumMod val="75000"/>
                  <a:lumOff val="25000"/>
                </a:schemeClr>
              </a:solidFill>
            </a:endParaRPr>
          </a:p>
          <a:p>
            <a:pPr marL="285750" indent="-285750" algn="l">
              <a:buFont typeface="Wingdings" pitchFamily="2" charset="2"/>
              <a:buChar char="Ø"/>
            </a:pPr>
            <a:r>
              <a:rPr lang="en-GB" dirty="0">
                <a:solidFill>
                  <a:schemeClr val="tx1">
                    <a:lumMod val="75000"/>
                    <a:lumOff val="25000"/>
                  </a:schemeClr>
                </a:solidFill>
              </a:rPr>
              <a:t>Upgrade the robotic arm with a professional one.</a:t>
            </a:r>
          </a:p>
          <a:p>
            <a:pPr marL="285750" indent="-285750" algn="l">
              <a:buFont typeface="Wingdings" pitchFamily="2" charset="2"/>
              <a:buChar char="Ø"/>
            </a:pPr>
            <a:endParaRPr lang="en-GB" dirty="0">
              <a:solidFill>
                <a:schemeClr val="tx1">
                  <a:lumMod val="75000"/>
                  <a:lumOff val="25000"/>
                </a:schemeClr>
              </a:solidFill>
            </a:endParaRPr>
          </a:p>
          <a:p>
            <a:pPr marL="285750" indent="-285750" algn="l">
              <a:buFont typeface="Wingdings" pitchFamily="2" charset="2"/>
              <a:buChar char="Ø"/>
            </a:pPr>
            <a:r>
              <a:rPr lang="en-GB" dirty="0">
                <a:solidFill>
                  <a:schemeClr val="tx1">
                    <a:lumMod val="75000"/>
                    <a:lumOff val="25000"/>
                  </a:schemeClr>
                </a:solidFill>
              </a:rPr>
              <a:t>Integrate the robotic arm with a camera to track the package</a:t>
            </a:r>
          </a:p>
          <a:p>
            <a:pPr marL="285750" indent="-285750" algn="l">
              <a:buFont typeface="Wingdings" pitchFamily="2" charset="2"/>
              <a:buChar char="Ø"/>
            </a:pPr>
            <a:endParaRPr lang="en-GB" dirty="0">
              <a:solidFill>
                <a:schemeClr val="tx1">
                  <a:lumMod val="75000"/>
                  <a:lumOff val="25000"/>
                </a:schemeClr>
              </a:solidFill>
            </a:endParaRPr>
          </a:p>
          <a:p>
            <a:pPr marL="285750" indent="-285750" algn="l">
              <a:buFont typeface="Wingdings" pitchFamily="2" charset="2"/>
              <a:buChar char="Ø"/>
            </a:pPr>
            <a:r>
              <a:rPr lang="en-GB" dirty="0">
                <a:solidFill>
                  <a:schemeClr val="tx1">
                    <a:lumMod val="75000"/>
                    <a:lumOff val="25000"/>
                  </a:schemeClr>
                </a:solidFill>
              </a:rPr>
              <a:t>Add a delivery mechanism like a drone</a:t>
            </a:r>
          </a:p>
          <a:p>
            <a:pPr marL="285750" indent="-285750" algn="l">
              <a:buFont typeface="Wingdings" pitchFamily="2" charset="2"/>
              <a:buChar char="Ø"/>
            </a:pPr>
            <a:endParaRPr lang="en-GB" sz="1000" dirty="0">
              <a:solidFill>
                <a:schemeClr val="tx1">
                  <a:lumMod val="75000"/>
                  <a:lumOff val="25000"/>
                </a:schemeClr>
              </a:solidFill>
            </a:endParaRPr>
          </a:p>
        </p:txBody>
      </p:sp>
    </p:spTree>
    <p:extLst>
      <p:ext uri="{BB962C8B-B14F-4D97-AF65-F5344CB8AC3E}">
        <p14:creationId xmlns:p14="http://schemas.microsoft.com/office/powerpoint/2010/main" val="2988372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t="-15000" b="-15000"/>
          </a:stretch>
        </a:blipFill>
        <a:effectLst/>
      </p:bgPr>
    </p:bg>
    <p:spTree>
      <p:nvGrpSpPr>
        <p:cNvPr id="1" name="Shape 20227"/>
        <p:cNvGrpSpPr/>
        <p:nvPr/>
      </p:nvGrpSpPr>
      <p:grpSpPr>
        <a:xfrm>
          <a:off x="0" y="0"/>
          <a:ext cx="0" cy="0"/>
          <a:chOff x="0" y="0"/>
          <a:chExt cx="0" cy="0"/>
        </a:xfrm>
      </p:grpSpPr>
      <p:sp>
        <p:nvSpPr>
          <p:cNvPr id="20229" name="Google Shape;20229;p35"/>
          <p:cNvSpPr txBox="1">
            <a:spLocks noGrp="1"/>
          </p:cNvSpPr>
          <p:nvPr>
            <p:ph type="ctrTitle"/>
          </p:nvPr>
        </p:nvSpPr>
        <p:spPr>
          <a:xfrm>
            <a:off x="1313259" y="1877988"/>
            <a:ext cx="6517482" cy="10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rPr>
              <a:t>THANK YOU</a:t>
            </a:r>
            <a:endParaRPr dirty="0"/>
          </a:p>
        </p:txBody>
      </p:sp>
      <p:sp>
        <p:nvSpPr>
          <p:cNvPr id="6" name="Google Shape;20290;p39">
            <a:extLst>
              <a:ext uri="{FF2B5EF4-FFF2-40B4-BE49-F238E27FC236}">
                <a16:creationId xmlns:a16="http://schemas.microsoft.com/office/drawing/2014/main" id="{84555DB9-BBBC-D543-B551-8AEC54514D29}"/>
              </a:ext>
            </a:extLst>
          </p:cNvPr>
          <p:cNvSpPr txBox="1">
            <a:spLocks noGrp="1"/>
          </p:cNvSpPr>
          <p:nvPr>
            <p:ph type="subTitle" idx="1"/>
          </p:nvPr>
        </p:nvSpPr>
        <p:spPr>
          <a:xfrm>
            <a:off x="4806568" y="3752810"/>
            <a:ext cx="4337432" cy="139069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tx1">
                    <a:lumMod val="75000"/>
                    <a:lumOff val="25000"/>
                  </a:schemeClr>
                </a:solidFill>
              </a:rPr>
              <a:t>Presented by</a:t>
            </a:r>
          </a:p>
          <a:p>
            <a:pPr marL="0" lvl="0" indent="0" algn="r" rtl="0">
              <a:spcBef>
                <a:spcPts val="0"/>
              </a:spcBef>
              <a:spcAft>
                <a:spcPts val="0"/>
              </a:spcAft>
              <a:buNone/>
            </a:pPr>
            <a:r>
              <a:rPr lang="en" dirty="0">
                <a:solidFill>
                  <a:schemeClr val="tx1">
                    <a:lumMod val="75000"/>
                    <a:lumOff val="25000"/>
                  </a:schemeClr>
                </a:solidFill>
              </a:rPr>
              <a:t>Gerardo Martino</a:t>
            </a:r>
          </a:p>
          <a:p>
            <a:pPr marL="0" lvl="0" indent="0" algn="r" rtl="0">
              <a:spcBef>
                <a:spcPts val="0"/>
              </a:spcBef>
              <a:spcAft>
                <a:spcPts val="0"/>
              </a:spcAft>
              <a:buNone/>
            </a:pPr>
            <a:r>
              <a:rPr lang="en" dirty="0">
                <a:solidFill>
                  <a:schemeClr val="tx1">
                    <a:lumMod val="75000"/>
                    <a:lumOff val="25000"/>
                  </a:schemeClr>
                </a:solidFill>
              </a:rPr>
              <a:t>Computer Science – Internet of Things</a:t>
            </a:r>
          </a:p>
          <a:p>
            <a:pPr marL="0" lvl="0" indent="0" algn="r" rtl="0">
              <a:spcBef>
                <a:spcPts val="0"/>
              </a:spcBef>
              <a:spcAft>
                <a:spcPts val="0"/>
              </a:spcAft>
              <a:buNone/>
            </a:pPr>
            <a:endParaRPr dirty="0"/>
          </a:p>
        </p:txBody>
      </p:sp>
    </p:spTree>
    <p:extLst>
      <p:ext uri="{BB962C8B-B14F-4D97-AF65-F5344CB8AC3E}">
        <p14:creationId xmlns:p14="http://schemas.microsoft.com/office/powerpoint/2010/main" val="712906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99"/>
        <p:cNvGrpSpPr/>
        <p:nvPr/>
      </p:nvGrpSpPr>
      <p:grpSpPr>
        <a:xfrm>
          <a:off x="0" y="0"/>
          <a:ext cx="0" cy="0"/>
          <a:chOff x="0" y="0"/>
          <a:chExt cx="0" cy="0"/>
        </a:xfrm>
      </p:grpSpPr>
      <p:sp>
        <p:nvSpPr>
          <p:cNvPr id="20300" name="Google Shape;20300;p41"/>
          <p:cNvSpPr txBox="1">
            <a:spLocks noGrp="1"/>
          </p:cNvSpPr>
          <p:nvPr>
            <p:ph type="title"/>
          </p:nvPr>
        </p:nvSpPr>
        <p:spPr>
          <a:xfrm>
            <a:off x="633501" y="14478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Introduction</a:t>
            </a:r>
            <a:endParaRPr dirty="0">
              <a:solidFill>
                <a:schemeClr val="accent1"/>
              </a:solidFill>
            </a:endParaRPr>
          </a:p>
        </p:txBody>
      </p:sp>
      <p:sp>
        <p:nvSpPr>
          <p:cNvPr id="20302" name="Google Shape;20302;p41"/>
          <p:cNvSpPr txBox="1">
            <a:spLocks noGrp="1"/>
          </p:cNvSpPr>
          <p:nvPr>
            <p:ph type="subTitle" idx="1"/>
          </p:nvPr>
        </p:nvSpPr>
        <p:spPr>
          <a:xfrm>
            <a:off x="633501" y="2216656"/>
            <a:ext cx="5569589" cy="47787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itchFamily="2" charset="2"/>
              <a:buChar char="Ø"/>
            </a:pPr>
            <a:r>
              <a:rPr lang="en" dirty="0">
                <a:solidFill>
                  <a:schemeClr val="tx1">
                    <a:lumMod val="75000"/>
                    <a:lumOff val="25000"/>
                  </a:schemeClr>
                </a:solidFill>
              </a:rPr>
              <a:t>A 6DOF + gripper robotics arm</a:t>
            </a:r>
            <a:endParaRPr dirty="0">
              <a:solidFill>
                <a:schemeClr val="tx1">
                  <a:lumMod val="75000"/>
                  <a:lumOff val="25000"/>
                </a:schemeClr>
              </a:solidFill>
            </a:endParaRPr>
          </a:p>
        </p:txBody>
      </p:sp>
      <p:sp>
        <p:nvSpPr>
          <p:cNvPr id="20361" name="Google Shape;20361;p41"/>
          <p:cNvSpPr/>
          <p:nvPr/>
        </p:nvSpPr>
        <p:spPr>
          <a:xfrm>
            <a:off x="1398475" y="3922575"/>
            <a:ext cx="7500" cy="4850"/>
          </a:xfrm>
          <a:custGeom>
            <a:avLst/>
            <a:gdLst/>
            <a:ahLst/>
            <a:cxnLst/>
            <a:rect l="l" t="t" r="r" b="b"/>
            <a:pathLst>
              <a:path w="300" h="194" extrusionOk="0">
                <a:moveTo>
                  <a:pt x="161" y="1"/>
                </a:moveTo>
                <a:cubicBezTo>
                  <a:pt x="161" y="1"/>
                  <a:pt x="121" y="38"/>
                  <a:pt x="79" y="78"/>
                </a:cubicBezTo>
                <a:cubicBezTo>
                  <a:pt x="61" y="98"/>
                  <a:pt x="41" y="116"/>
                  <a:pt x="25" y="131"/>
                </a:cubicBezTo>
                <a:lnTo>
                  <a:pt x="1" y="155"/>
                </a:lnTo>
                <a:lnTo>
                  <a:pt x="141" y="193"/>
                </a:lnTo>
                <a:cubicBezTo>
                  <a:pt x="141" y="193"/>
                  <a:pt x="149" y="183"/>
                  <a:pt x="166" y="169"/>
                </a:cubicBezTo>
                <a:cubicBezTo>
                  <a:pt x="181" y="155"/>
                  <a:pt x="198" y="135"/>
                  <a:pt x="221" y="116"/>
                </a:cubicBezTo>
                <a:cubicBezTo>
                  <a:pt x="261" y="76"/>
                  <a:pt x="299" y="36"/>
                  <a:pt x="299" y="36"/>
                </a:cubicBezTo>
                <a:lnTo>
                  <a:pt x="161" y="1"/>
                </a:lnTo>
                <a:close/>
              </a:path>
            </a:pathLst>
          </a:custGeom>
          <a:solidFill>
            <a:srgbClr val="BF9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2" name="Google Shape;20362;p41"/>
          <p:cNvSpPr/>
          <p:nvPr/>
        </p:nvSpPr>
        <p:spPr>
          <a:xfrm>
            <a:off x="1405800" y="3924475"/>
            <a:ext cx="7475" cy="4875"/>
          </a:xfrm>
          <a:custGeom>
            <a:avLst/>
            <a:gdLst/>
            <a:ahLst/>
            <a:cxnLst/>
            <a:rect l="l" t="t" r="r" b="b"/>
            <a:pathLst>
              <a:path w="299" h="195" extrusionOk="0">
                <a:moveTo>
                  <a:pt x="159" y="0"/>
                </a:moveTo>
                <a:lnTo>
                  <a:pt x="79" y="79"/>
                </a:lnTo>
                <a:cubicBezTo>
                  <a:pt x="60" y="100"/>
                  <a:pt x="40" y="119"/>
                  <a:pt x="25" y="132"/>
                </a:cubicBezTo>
                <a:cubicBezTo>
                  <a:pt x="10" y="146"/>
                  <a:pt x="0" y="157"/>
                  <a:pt x="0" y="157"/>
                </a:cubicBezTo>
                <a:lnTo>
                  <a:pt x="140" y="195"/>
                </a:lnTo>
                <a:lnTo>
                  <a:pt x="166" y="169"/>
                </a:lnTo>
                <a:cubicBezTo>
                  <a:pt x="180" y="153"/>
                  <a:pt x="202" y="136"/>
                  <a:pt x="219" y="115"/>
                </a:cubicBezTo>
                <a:cubicBezTo>
                  <a:pt x="260" y="75"/>
                  <a:pt x="299" y="36"/>
                  <a:pt x="299" y="36"/>
                </a:cubicBezTo>
                <a:lnTo>
                  <a:pt x="159" y="0"/>
                </a:lnTo>
                <a:close/>
              </a:path>
            </a:pathLst>
          </a:custGeom>
          <a:solidFill>
            <a:srgbClr val="BF9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3" name="Google Shape;20363;p41"/>
          <p:cNvSpPr/>
          <p:nvPr/>
        </p:nvSpPr>
        <p:spPr>
          <a:xfrm>
            <a:off x="1413200" y="3926325"/>
            <a:ext cx="7475" cy="4875"/>
          </a:xfrm>
          <a:custGeom>
            <a:avLst/>
            <a:gdLst/>
            <a:ahLst/>
            <a:cxnLst/>
            <a:rect l="l" t="t" r="r" b="b"/>
            <a:pathLst>
              <a:path w="299" h="195" extrusionOk="0">
                <a:moveTo>
                  <a:pt x="159" y="1"/>
                </a:moveTo>
                <a:cubicBezTo>
                  <a:pt x="159" y="1"/>
                  <a:pt x="120" y="41"/>
                  <a:pt x="79" y="79"/>
                </a:cubicBezTo>
                <a:cubicBezTo>
                  <a:pt x="59" y="101"/>
                  <a:pt x="39" y="121"/>
                  <a:pt x="24" y="135"/>
                </a:cubicBezTo>
                <a:cubicBezTo>
                  <a:pt x="10" y="149"/>
                  <a:pt x="0" y="158"/>
                  <a:pt x="0" y="158"/>
                </a:cubicBezTo>
                <a:lnTo>
                  <a:pt x="139" y="195"/>
                </a:lnTo>
                <a:cubicBezTo>
                  <a:pt x="139" y="195"/>
                  <a:pt x="149" y="186"/>
                  <a:pt x="164" y="172"/>
                </a:cubicBezTo>
                <a:cubicBezTo>
                  <a:pt x="179" y="156"/>
                  <a:pt x="200" y="136"/>
                  <a:pt x="220" y="116"/>
                </a:cubicBezTo>
                <a:cubicBezTo>
                  <a:pt x="257" y="76"/>
                  <a:pt x="299" y="36"/>
                  <a:pt x="299" y="36"/>
                </a:cubicBezTo>
                <a:lnTo>
                  <a:pt x="159" y="1"/>
                </a:lnTo>
                <a:close/>
              </a:path>
            </a:pathLst>
          </a:custGeom>
          <a:solidFill>
            <a:srgbClr val="BF9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302;p41">
            <a:extLst>
              <a:ext uri="{FF2B5EF4-FFF2-40B4-BE49-F238E27FC236}">
                <a16:creationId xmlns:a16="http://schemas.microsoft.com/office/drawing/2014/main" id="{8FF8A09E-F28F-E14A-A38B-5EAFA8579411}"/>
              </a:ext>
            </a:extLst>
          </p:cNvPr>
          <p:cNvSpPr txBox="1">
            <a:spLocks/>
          </p:cNvSpPr>
          <p:nvPr/>
        </p:nvSpPr>
        <p:spPr>
          <a:xfrm>
            <a:off x="633501" y="1809029"/>
            <a:ext cx="5569589" cy="477874"/>
          </a:xfrm>
          <a:prstGeom prst="rect">
            <a:avLst/>
          </a:prstGeom>
        </p:spPr>
        <p:txBody>
          <a:bodyPr spcFirstLastPara="1" vert="horz" wrap="square" lIns="91425" tIns="91425" rIns="91425" bIns="91425" rtlCol="0" anchor="t" anchorCtr="0">
            <a:no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1pPr>
            <a:lvl2pPr marL="514350" lvl="1" indent="-171450" algn="ctr" defTabSz="685800" rtl="0" eaLnBrk="1" latinLnBrk="0" hangingPunct="1">
              <a:lnSpc>
                <a:spcPct val="100000"/>
              </a:lnSpc>
              <a:spcBef>
                <a:spcPts val="160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857250" lvl="2" indent="-171450" algn="ctr" defTabSz="685800" rtl="0" eaLnBrk="1" latinLnBrk="0" hangingPunct="1">
              <a:lnSpc>
                <a:spcPct val="100000"/>
              </a:lnSpc>
              <a:spcBef>
                <a:spcPts val="1600"/>
              </a:spcBef>
              <a:spcAft>
                <a:spcPts val="0"/>
              </a:spcAft>
              <a:buSzPts val="1400"/>
              <a:buFont typeface="Arial" panose="020B0604020202020204" pitchFamily="34" charset="0"/>
              <a:buNone/>
              <a:defRPr sz="1500" kern="1200">
                <a:solidFill>
                  <a:schemeClr val="tx1"/>
                </a:solidFill>
                <a:latin typeface="+mn-lt"/>
                <a:ea typeface="+mn-ea"/>
                <a:cs typeface="+mn-cs"/>
              </a:defRPr>
            </a:lvl3pPr>
            <a:lvl4pPr marL="1200150" lvl="3"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4pPr>
            <a:lvl5pPr marL="1543050" lvl="4"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5pPr>
            <a:lvl6pPr marL="1885950" lvl="5"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1600"/>
              </a:spcBef>
              <a:spcAft>
                <a:spcPts val="1600"/>
              </a:spcAft>
              <a:buSzPts val="1400"/>
              <a:buFont typeface="Arial" panose="020B0604020202020204" pitchFamily="34" charset="0"/>
              <a:buNone/>
              <a:defRPr sz="1350" kern="1200">
                <a:solidFill>
                  <a:schemeClr val="tx1"/>
                </a:solidFill>
                <a:latin typeface="+mn-lt"/>
                <a:ea typeface="+mn-ea"/>
                <a:cs typeface="+mn-cs"/>
              </a:defRPr>
            </a:lvl9pPr>
          </a:lstStyle>
          <a:p>
            <a:pPr marL="285750" indent="-285750" algn="l">
              <a:buClrTx/>
              <a:buFont typeface="Wingdings" pitchFamily="2" charset="2"/>
              <a:buChar char="Ø"/>
            </a:pPr>
            <a:r>
              <a:rPr lang="en-GB" dirty="0">
                <a:solidFill>
                  <a:schemeClr val="tx1">
                    <a:lumMod val="75000"/>
                    <a:lumOff val="25000"/>
                  </a:schemeClr>
                </a:solidFill>
              </a:rPr>
              <a:t>IoT and Robotics = </a:t>
            </a:r>
            <a:r>
              <a:rPr lang="en-GB" dirty="0" err="1">
                <a:solidFill>
                  <a:schemeClr val="accent1"/>
                </a:solidFill>
              </a:rPr>
              <a:t>IoRT</a:t>
            </a:r>
            <a:endParaRPr lang="en-GB" dirty="0">
              <a:solidFill>
                <a:schemeClr val="tx1">
                  <a:lumMod val="75000"/>
                  <a:lumOff val="25000"/>
                </a:schemeClr>
              </a:solidFill>
            </a:endParaRPr>
          </a:p>
          <a:p>
            <a:pPr marL="285750" indent="-285750" algn="l">
              <a:buClrTx/>
              <a:buFont typeface="Wingdings" pitchFamily="2" charset="2"/>
              <a:buChar char="Ø"/>
            </a:pPr>
            <a:endParaRPr lang="en-GB" dirty="0">
              <a:solidFill>
                <a:schemeClr val="tx1">
                  <a:lumMod val="75000"/>
                  <a:lumOff val="25000"/>
                </a:schemeClr>
              </a:solidFill>
            </a:endParaRPr>
          </a:p>
        </p:txBody>
      </p:sp>
      <p:sp>
        <p:nvSpPr>
          <p:cNvPr id="82" name="Google Shape;20302;p41">
            <a:extLst>
              <a:ext uri="{FF2B5EF4-FFF2-40B4-BE49-F238E27FC236}">
                <a16:creationId xmlns:a16="http://schemas.microsoft.com/office/drawing/2014/main" id="{67D08589-DA97-314B-A5DC-50BF76EDF2D6}"/>
              </a:ext>
            </a:extLst>
          </p:cNvPr>
          <p:cNvSpPr txBox="1">
            <a:spLocks/>
          </p:cNvSpPr>
          <p:nvPr/>
        </p:nvSpPr>
        <p:spPr>
          <a:xfrm>
            <a:off x="633501" y="2902573"/>
            <a:ext cx="5569589" cy="477874"/>
          </a:xfrm>
          <a:prstGeom prst="rect">
            <a:avLst/>
          </a:prstGeom>
        </p:spPr>
        <p:txBody>
          <a:bodyPr spcFirstLastPara="1" vert="horz" wrap="square" lIns="91425" tIns="91425" rIns="91425" bIns="91425" rtlCol="0" anchor="t" anchorCtr="0">
            <a:no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1pPr>
            <a:lvl2pPr marL="514350" lvl="1" indent="-171450" algn="ctr" defTabSz="685800" rtl="0" eaLnBrk="1" latinLnBrk="0" hangingPunct="1">
              <a:lnSpc>
                <a:spcPct val="100000"/>
              </a:lnSpc>
              <a:spcBef>
                <a:spcPts val="160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857250" lvl="2" indent="-171450" algn="ctr" defTabSz="685800" rtl="0" eaLnBrk="1" latinLnBrk="0" hangingPunct="1">
              <a:lnSpc>
                <a:spcPct val="100000"/>
              </a:lnSpc>
              <a:spcBef>
                <a:spcPts val="1600"/>
              </a:spcBef>
              <a:spcAft>
                <a:spcPts val="0"/>
              </a:spcAft>
              <a:buSzPts val="1400"/>
              <a:buFont typeface="Arial" panose="020B0604020202020204" pitchFamily="34" charset="0"/>
              <a:buNone/>
              <a:defRPr sz="1500" kern="1200">
                <a:solidFill>
                  <a:schemeClr val="tx1"/>
                </a:solidFill>
                <a:latin typeface="+mn-lt"/>
                <a:ea typeface="+mn-ea"/>
                <a:cs typeface="+mn-cs"/>
              </a:defRPr>
            </a:lvl3pPr>
            <a:lvl4pPr marL="1200150" lvl="3"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4pPr>
            <a:lvl5pPr marL="1543050" lvl="4"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5pPr>
            <a:lvl6pPr marL="1885950" lvl="5"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1600"/>
              </a:spcBef>
              <a:spcAft>
                <a:spcPts val="1600"/>
              </a:spcAft>
              <a:buSzPts val="1400"/>
              <a:buFont typeface="Arial" panose="020B0604020202020204" pitchFamily="34" charset="0"/>
              <a:buNone/>
              <a:defRPr sz="1350" kern="1200">
                <a:solidFill>
                  <a:schemeClr val="tx1"/>
                </a:solidFill>
                <a:latin typeface="+mn-lt"/>
                <a:ea typeface="+mn-ea"/>
                <a:cs typeface="+mn-cs"/>
              </a:defRPr>
            </a:lvl9pPr>
          </a:lstStyle>
          <a:p>
            <a:pPr marL="285750" indent="-285750" algn="l">
              <a:buFont typeface="Wingdings" pitchFamily="2" charset="2"/>
              <a:buChar char="Ø"/>
            </a:pPr>
            <a:r>
              <a:rPr lang="en-GB" dirty="0">
                <a:solidFill>
                  <a:schemeClr val="tx1">
                    <a:lumMod val="75000"/>
                    <a:lumOff val="25000"/>
                  </a:schemeClr>
                </a:solidFill>
              </a:rPr>
              <a:t>A warehouse management system with 3 different sorting paths </a:t>
            </a:r>
          </a:p>
          <a:p>
            <a:pPr marL="285750" indent="-285750" algn="l">
              <a:buClrTx/>
              <a:buFont typeface="Wingdings" pitchFamily="2" charset="2"/>
              <a:buChar char="Ø"/>
            </a:pPr>
            <a:endParaRPr lang="en-GB" dirty="0">
              <a:solidFill>
                <a:schemeClr val="tx1">
                  <a:lumMod val="75000"/>
                  <a:lumOff val="25000"/>
                </a:schemeClr>
              </a:solidFill>
            </a:endParaRPr>
          </a:p>
        </p:txBody>
      </p:sp>
      <p:sp>
        <p:nvSpPr>
          <p:cNvPr id="83" name="Google Shape;20302;p41">
            <a:extLst>
              <a:ext uri="{FF2B5EF4-FFF2-40B4-BE49-F238E27FC236}">
                <a16:creationId xmlns:a16="http://schemas.microsoft.com/office/drawing/2014/main" id="{DC32C8BE-D688-FA40-859D-17C0BE7C9F38}"/>
              </a:ext>
            </a:extLst>
          </p:cNvPr>
          <p:cNvSpPr txBox="1">
            <a:spLocks/>
          </p:cNvSpPr>
          <p:nvPr/>
        </p:nvSpPr>
        <p:spPr>
          <a:xfrm>
            <a:off x="633501" y="3286696"/>
            <a:ext cx="6626478" cy="477874"/>
          </a:xfrm>
          <a:prstGeom prst="rect">
            <a:avLst/>
          </a:prstGeom>
        </p:spPr>
        <p:txBody>
          <a:bodyPr spcFirstLastPara="1" vert="horz" wrap="square" lIns="91425" tIns="91425" rIns="91425" bIns="91425" rtlCol="0" anchor="t" anchorCtr="0">
            <a:no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1pPr>
            <a:lvl2pPr marL="514350" lvl="1" indent="-171450" algn="ctr" defTabSz="685800" rtl="0" eaLnBrk="1" latinLnBrk="0" hangingPunct="1">
              <a:lnSpc>
                <a:spcPct val="100000"/>
              </a:lnSpc>
              <a:spcBef>
                <a:spcPts val="160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857250" lvl="2" indent="-171450" algn="ctr" defTabSz="685800" rtl="0" eaLnBrk="1" latinLnBrk="0" hangingPunct="1">
              <a:lnSpc>
                <a:spcPct val="100000"/>
              </a:lnSpc>
              <a:spcBef>
                <a:spcPts val="1600"/>
              </a:spcBef>
              <a:spcAft>
                <a:spcPts val="0"/>
              </a:spcAft>
              <a:buSzPts val="1400"/>
              <a:buFont typeface="Arial" panose="020B0604020202020204" pitchFamily="34" charset="0"/>
              <a:buNone/>
              <a:defRPr sz="1500" kern="1200">
                <a:solidFill>
                  <a:schemeClr val="tx1"/>
                </a:solidFill>
                <a:latin typeface="+mn-lt"/>
                <a:ea typeface="+mn-ea"/>
                <a:cs typeface="+mn-cs"/>
              </a:defRPr>
            </a:lvl3pPr>
            <a:lvl4pPr marL="1200150" lvl="3"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4pPr>
            <a:lvl5pPr marL="1543050" lvl="4"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5pPr>
            <a:lvl6pPr marL="1885950" lvl="5"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1600"/>
              </a:spcBef>
              <a:spcAft>
                <a:spcPts val="1600"/>
              </a:spcAft>
              <a:buSzPts val="1400"/>
              <a:buFont typeface="Arial" panose="020B0604020202020204" pitchFamily="34" charset="0"/>
              <a:buNone/>
              <a:defRPr sz="1350" kern="1200">
                <a:solidFill>
                  <a:schemeClr val="tx1"/>
                </a:solidFill>
                <a:latin typeface="+mn-lt"/>
                <a:ea typeface="+mn-ea"/>
                <a:cs typeface="+mn-cs"/>
              </a:defRPr>
            </a:lvl9pPr>
          </a:lstStyle>
          <a:p>
            <a:pPr marL="285750" indent="-285750" algn="l">
              <a:buFont typeface="Wingdings" pitchFamily="2" charset="2"/>
              <a:buChar char="Ø"/>
            </a:pPr>
            <a:r>
              <a:rPr lang="en-GB" dirty="0">
                <a:solidFill>
                  <a:schemeClr val="tx1">
                    <a:lumMod val="75000"/>
                    <a:lumOff val="25000"/>
                  </a:schemeClr>
                </a:solidFill>
              </a:rPr>
              <a:t>An architecture supporting </a:t>
            </a:r>
            <a:r>
              <a:rPr lang="en-GB" dirty="0">
                <a:solidFill>
                  <a:schemeClr val="accent1"/>
                </a:solidFill>
              </a:rPr>
              <a:t>interaction</a:t>
            </a:r>
            <a:r>
              <a:rPr lang="en-GB" dirty="0">
                <a:solidFill>
                  <a:schemeClr val="tx1">
                    <a:lumMod val="75000"/>
                    <a:lumOff val="25000"/>
                  </a:schemeClr>
                </a:solidFill>
              </a:rPr>
              <a:t> between sensing devices and robotics arm </a:t>
            </a:r>
          </a:p>
          <a:p>
            <a:pPr marL="285750" indent="-285750" algn="l">
              <a:buClrTx/>
              <a:buFont typeface="Wingdings" pitchFamily="2" charset="2"/>
              <a:buChar char="Ø"/>
            </a:pPr>
            <a:endParaRPr lang="en-GB" dirty="0">
              <a:solidFill>
                <a:schemeClr val="tx1">
                  <a:lumMod val="75000"/>
                  <a:lumOff val="25000"/>
                </a:schemeClr>
              </a:solidFill>
            </a:endParaRPr>
          </a:p>
        </p:txBody>
      </p:sp>
      <p:sp>
        <p:nvSpPr>
          <p:cNvPr id="10" name="Google Shape;20302;p41">
            <a:extLst>
              <a:ext uri="{FF2B5EF4-FFF2-40B4-BE49-F238E27FC236}">
                <a16:creationId xmlns:a16="http://schemas.microsoft.com/office/drawing/2014/main" id="{05B198C6-3CA0-515E-3605-1F6BE911B4BB}"/>
              </a:ext>
            </a:extLst>
          </p:cNvPr>
          <p:cNvSpPr txBox="1">
            <a:spLocks/>
          </p:cNvSpPr>
          <p:nvPr/>
        </p:nvSpPr>
        <p:spPr>
          <a:xfrm>
            <a:off x="633500" y="2554754"/>
            <a:ext cx="5569589" cy="477874"/>
          </a:xfrm>
          <a:prstGeom prst="rect">
            <a:avLst/>
          </a:prstGeom>
        </p:spPr>
        <p:txBody>
          <a:bodyPr spcFirstLastPara="1" vert="horz" wrap="square" lIns="91425" tIns="91425" rIns="91425" bIns="91425" rtlCol="0" anchor="t" anchorCtr="0">
            <a:noAutofit/>
          </a:bodyPr>
          <a:lstStyle>
            <a:lvl1pPr marL="171450" lvl="0" indent="-171450" algn="ctr" defTabSz="685800" rtl="0" eaLnBrk="1" latinLnBrk="0" hangingPunct="1">
              <a:lnSpc>
                <a:spcPct val="10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1pPr>
            <a:lvl2pPr marL="514350" lvl="1" indent="-171450" algn="ctr" defTabSz="685800" rtl="0" eaLnBrk="1" latinLnBrk="0" hangingPunct="1">
              <a:lnSpc>
                <a:spcPct val="100000"/>
              </a:lnSpc>
              <a:spcBef>
                <a:spcPts val="160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857250" lvl="2" indent="-171450" algn="ctr" defTabSz="685800" rtl="0" eaLnBrk="1" latinLnBrk="0" hangingPunct="1">
              <a:lnSpc>
                <a:spcPct val="100000"/>
              </a:lnSpc>
              <a:spcBef>
                <a:spcPts val="1600"/>
              </a:spcBef>
              <a:spcAft>
                <a:spcPts val="0"/>
              </a:spcAft>
              <a:buSzPts val="1400"/>
              <a:buFont typeface="Arial" panose="020B0604020202020204" pitchFamily="34" charset="0"/>
              <a:buNone/>
              <a:defRPr sz="1500" kern="1200">
                <a:solidFill>
                  <a:schemeClr val="tx1"/>
                </a:solidFill>
                <a:latin typeface="+mn-lt"/>
                <a:ea typeface="+mn-ea"/>
                <a:cs typeface="+mn-cs"/>
              </a:defRPr>
            </a:lvl3pPr>
            <a:lvl4pPr marL="1200150" lvl="3"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4pPr>
            <a:lvl5pPr marL="1543050" lvl="4"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5pPr>
            <a:lvl6pPr marL="1885950" lvl="5"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6pPr>
            <a:lvl7pPr marL="2228850" lvl="6"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7pPr>
            <a:lvl8pPr marL="2571750" lvl="7" indent="-171450" algn="ctr" defTabSz="685800" rtl="0" eaLnBrk="1" latinLnBrk="0" hangingPunct="1">
              <a:lnSpc>
                <a:spcPct val="100000"/>
              </a:lnSpc>
              <a:spcBef>
                <a:spcPts val="1600"/>
              </a:spcBef>
              <a:spcAft>
                <a:spcPts val="0"/>
              </a:spcAft>
              <a:buSzPts val="1400"/>
              <a:buFont typeface="Arial" panose="020B0604020202020204" pitchFamily="34" charset="0"/>
              <a:buNone/>
              <a:defRPr sz="1350" kern="1200">
                <a:solidFill>
                  <a:schemeClr val="tx1"/>
                </a:solidFill>
                <a:latin typeface="+mn-lt"/>
                <a:ea typeface="+mn-ea"/>
                <a:cs typeface="+mn-cs"/>
              </a:defRPr>
            </a:lvl8pPr>
            <a:lvl9pPr marL="2914650" lvl="8" indent="-171450" algn="ctr" defTabSz="685800" rtl="0" eaLnBrk="1" latinLnBrk="0" hangingPunct="1">
              <a:lnSpc>
                <a:spcPct val="100000"/>
              </a:lnSpc>
              <a:spcBef>
                <a:spcPts val="1600"/>
              </a:spcBef>
              <a:spcAft>
                <a:spcPts val="1600"/>
              </a:spcAft>
              <a:buSzPts val="1400"/>
              <a:buFont typeface="Arial" panose="020B0604020202020204" pitchFamily="34" charset="0"/>
              <a:buNone/>
              <a:defRPr sz="1350" kern="1200">
                <a:solidFill>
                  <a:schemeClr val="tx1"/>
                </a:solidFill>
                <a:latin typeface="+mn-lt"/>
                <a:ea typeface="+mn-ea"/>
                <a:cs typeface="+mn-cs"/>
              </a:defRPr>
            </a:lvl9pPr>
          </a:lstStyle>
          <a:p>
            <a:pPr marL="285750" indent="-285750" algn="l">
              <a:buFont typeface="Wingdings" pitchFamily="2" charset="2"/>
              <a:buChar char="Ø"/>
            </a:pPr>
            <a:r>
              <a:rPr lang="en-GB" dirty="0">
                <a:solidFill>
                  <a:schemeClr val="tx1">
                    <a:lumMod val="75000"/>
                    <a:lumOff val="25000"/>
                  </a:schemeClr>
                </a:solidFill>
              </a:rPr>
              <a:t>A smart car equipped with a camera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0279;p38">
            <a:extLst>
              <a:ext uri="{FF2B5EF4-FFF2-40B4-BE49-F238E27FC236}">
                <a16:creationId xmlns:a16="http://schemas.microsoft.com/office/drawing/2014/main" id="{8CCC4DC6-F768-C446-90A2-AA82446B183C}"/>
              </a:ext>
            </a:extLst>
          </p:cNvPr>
          <p:cNvSpPr/>
          <p:nvPr/>
        </p:nvSpPr>
        <p:spPr>
          <a:xfrm>
            <a:off x="3638225" y="730583"/>
            <a:ext cx="1867500" cy="1867200"/>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40;p37">
            <a:extLst>
              <a:ext uri="{FF2B5EF4-FFF2-40B4-BE49-F238E27FC236}">
                <a16:creationId xmlns:a16="http://schemas.microsoft.com/office/drawing/2014/main" id="{3A2169D3-367B-B04B-8E22-2A40911443CA}"/>
              </a:ext>
            </a:extLst>
          </p:cNvPr>
          <p:cNvSpPr txBox="1">
            <a:spLocks/>
          </p:cNvSpPr>
          <p:nvPr/>
        </p:nvSpPr>
        <p:spPr>
          <a:xfrm rot="1379">
            <a:off x="4015839" y="1005160"/>
            <a:ext cx="1112273" cy="658800"/>
          </a:xfrm>
          <a:prstGeom prst="rect">
            <a:avLst/>
          </a:prstGeom>
          <a:noFill/>
          <a:ln>
            <a:noFill/>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3000"/>
              <a:buNone/>
              <a:defRPr sz="3000" kern="1200">
                <a:solidFill>
                  <a:schemeClr val="accent1"/>
                </a:solidFill>
                <a:latin typeface="+mj-lt"/>
                <a:ea typeface="+mj-ea"/>
                <a:cs typeface="+mj-c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GB" sz="9600" dirty="0"/>
              <a:t>II.</a:t>
            </a:r>
          </a:p>
        </p:txBody>
      </p:sp>
      <p:sp>
        <p:nvSpPr>
          <p:cNvPr id="37" name="Google Shape;20280;p38">
            <a:extLst>
              <a:ext uri="{FF2B5EF4-FFF2-40B4-BE49-F238E27FC236}">
                <a16:creationId xmlns:a16="http://schemas.microsoft.com/office/drawing/2014/main" id="{11095FF1-9914-E147-973D-933A6463A3FB}"/>
              </a:ext>
            </a:extLst>
          </p:cNvPr>
          <p:cNvSpPr txBox="1">
            <a:spLocks noGrp="1"/>
          </p:cNvSpPr>
          <p:nvPr>
            <p:ph type="title"/>
          </p:nvPr>
        </p:nvSpPr>
        <p:spPr>
          <a:xfrm>
            <a:off x="1061150" y="2966100"/>
            <a:ext cx="7021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tx1">
                    <a:lumMod val="75000"/>
                    <a:lumOff val="25000"/>
                  </a:schemeClr>
                </a:solidFill>
              </a:rPr>
              <a:t>HARDWARE</a:t>
            </a:r>
            <a:endParaRPr sz="4000" dirty="0">
              <a:solidFill>
                <a:schemeClr val="accent1"/>
              </a:solidFill>
            </a:endParaRPr>
          </a:p>
        </p:txBody>
      </p:sp>
      <p:cxnSp>
        <p:nvCxnSpPr>
          <p:cNvPr id="38" name="Google Shape;20283;p38">
            <a:extLst>
              <a:ext uri="{FF2B5EF4-FFF2-40B4-BE49-F238E27FC236}">
                <a16:creationId xmlns:a16="http://schemas.microsoft.com/office/drawing/2014/main" id="{674B6017-8663-D74F-AB13-D487A7A3F911}"/>
              </a:ext>
            </a:extLst>
          </p:cNvPr>
          <p:cNvCxnSpPr>
            <a:endCxn id="37" idx="0"/>
          </p:cNvCxnSpPr>
          <p:nvPr/>
        </p:nvCxnSpPr>
        <p:spPr>
          <a:xfrm>
            <a:off x="4571975" y="2597783"/>
            <a:ext cx="0" cy="368400"/>
          </a:xfrm>
          <a:prstGeom prst="straightConnector1">
            <a:avLst/>
          </a:prstGeom>
          <a:noFill/>
          <a:ln w="9525" cap="flat" cmpd="sng">
            <a:solidFill>
              <a:schemeClr val="accent1"/>
            </a:solidFill>
            <a:prstDash val="solid"/>
            <a:round/>
            <a:headEnd type="none" w="med" len="med"/>
            <a:tailEnd type="diamond" w="med" len="med"/>
          </a:ln>
        </p:spPr>
      </p:cxnSp>
    </p:spTree>
    <p:extLst>
      <p:ext uri="{BB962C8B-B14F-4D97-AF65-F5344CB8AC3E}">
        <p14:creationId xmlns:p14="http://schemas.microsoft.com/office/powerpoint/2010/main" val="4183045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BDC7-03EC-1F4B-97B4-12728BEF1D7F}"/>
              </a:ext>
            </a:extLst>
          </p:cNvPr>
          <p:cNvSpPr>
            <a:spLocks noGrp="1"/>
          </p:cNvSpPr>
          <p:nvPr>
            <p:ph type="title"/>
          </p:nvPr>
        </p:nvSpPr>
        <p:spPr>
          <a:xfrm>
            <a:off x="785813" y="151693"/>
            <a:ext cx="7704000" cy="634500"/>
          </a:xfrm>
        </p:spPr>
        <p:txBody>
          <a:bodyPr/>
          <a:lstStyle/>
          <a:p>
            <a:pPr algn="ctr"/>
            <a:r>
              <a:rPr lang="en-IT" dirty="0">
                <a:solidFill>
                  <a:schemeClr val="tx1">
                    <a:lumMod val="75000"/>
                    <a:lumOff val="25000"/>
                  </a:schemeClr>
                </a:solidFill>
              </a:rPr>
              <a:t>List of </a:t>
            </a:r>
            <a:r>
              <a:rPr lang="en-IT" dirty="0">
                <a:solidFill>
                  <a:srgbClr val="4472C4"/>
                </a:solidFill>
              </a:rPr>
              <a:t>Components</a:t>
            </a:r>
          </a:p>
        </p:txBody>
      </p:sp>
      <p:grpSp>
        <p:nvGrpSpPr>
          <p:cNvPr id="5" name="Gruppo 4">
            <a:extLst>
              <a:ext uri="{FF2B5EF4-FFF2-40B4-BE49-F238E27FC236}">
                <a16:creationId xmlns:a16="http://schemas.microsoft.com/office/drawing/2014/main" id="{E2416D1E-21BC-C278-9777-36D9B788F8A0}"/>
              </a:ext>
            </a:extLst>
          </p:cNvPr>
          <p:cNvGrpSpPr/>
          <p:nvPr/>
        </p:nvGrpSpPr>
        <p:grpSpPr>
          <a:xfrm>
            <a:off x="651310" y="1939526"/>
            <a:ext cx="4059010" cy="1264447"/>
            <a:chOff x="512990" y="1174941"/>
            <a:chExt cx="4059010" cy="1264447"/>
          </a:xfrm>
        </p:grpSpPr>
        <p:sp>
          <p:nvSpPr>
            <p:cNvPr id="55" name="Google Shape;21531;p58">
              <a:extLst>
                <a:ext uri="{FF2B5EF4-FFF2-40B4-BE49-F238E27FC236}">
                  <a16:creationId xmlns:a16="http://schemas.microsoft.com/office/drawing/2014/main" id="{2968BCCB-736C-D049-BDC8-06005CEB47B9}"/>
                </a:ext>
              </a:extLst>
            </p:cNvPr>
            <p:cNvSpPr txBox="1"/>
            <p:nvPr/>
          </p:nvSpPr>
          <p:spPr>
            <a:xfrm>
              <a:off x="872290" y="1194193"/>
              <a:ext cx="119904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Raspberry Pi </a:t>
              </a:r>
              <a:endParaRPr sz="1200" b="1" dirty="0">
                <a:solidFill>
                  <a:srgbClr val="44546A"/>
                </a:solidFill>
                <a:latin typeface="Oxanium"/>
                <a:ea typeface="Oxanium"/>
                <a:cs typeface="Oxanium"/>
                <a:sym typeface="Oxanium"/>
              </a:endParaRPr>
            </a:p>
          </p:txBody>
        </p:sp>
        <p:sp>
          <p:nvSpPr>
            <p:cNvPr id="58" name="Google Shape;21004;p54">
              <a:extLst>
                <a:ext uri="{FF2B5EF4-FFF2-40B4-BE49-F238E27FC236}">
                  <a16:creationId xmlns:a16="http://schemas.microsoft.com/office/drawing/2014/main" id="{34875887-B940-674A-A6A0-B9B1B077B521}"/>
                </a:ext>
              </a:extLst>
            </p:cNvPr>
            <p:cNvSpPr/>
            <p:nvPr/>
          </p:nvSpPr>
          <p:spPr>
            <a:xfrm>
              <a:off x="564491" y="1199930"/>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21531;p58">
              <a:extLst>
                <a:ext uri="{FF2B5EF4-FFF2-40B4-BE49-F238E27FC236}">
                  <a16:creationId xmlns:a16="http://schemas.microsoft.com/office/drawing/2014/main" id="{D5315866-28F7-4045-A98D-B1C8368B632A}"/>
                </a:ext>
              </a:extLst>
            </p:cNvPr>
            <p:cNvSpPr txBox="1"/>
            <p:nvPr/>
          </p:nvSpPr>
          <p:spPr>
            <a:xfrm>
              <a:off x="512990" y="1174941"/>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01</a:t>
              </a:r>
              <a:endParaRPr sz="1200" b="1" dirty="0">
                <a:solidFill>
                  <a:srgbClr val="44546A"/>
                </a:solidFill>
                <a:latin typeface="Oxanium"/>
                <a:ea typeface="Oxanium"/>
                <a:cs typeface="Oxanium"/>
                <a:sym typeface="Oxanium"/>
              </a:endParaRPr>
            </a:p>
          </p:txBody>
        </p:sp>
        <p:sp>
          <p:nvSpPr>
            <p:cNvPr id="133" name="Google Shape;20497;p45">
              <a:extLst>
                <a:ext uri="{FF2B5EF4-FFF2-40B4-BE49-F238E27FC236}">
                  <a16:creationId xmlns:a16="http://schemas.microsoft.com/office/drawing/2014/main" id="{48529195-8AA3-8C43-8A6E-B6AD8B817B19}"/>
                </a:ext>
              </a:extLst>
            </p:cNvPr>
            <p:cNvSpPr txBox="1">
              <a:spLocks/>
            </p:cNvSpPr>
            <p:nvPr/>
          </p:nvSpPr>
          <p:spPr>
            <a:xfrm>
              <a:off x="916525" y="1465574"/>
              <a:ext cx="3655475" cy="973814"/>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dirty="0">
                  <a:solidFill>
                    <a:schemeClr val="tx1">
                      <a:lumMod val="75000"/>
                      <a:lumOff val="25000"/>
                    </a:schemeClr>
                  </a:solidFill>
                </a:rPr>
                <a:t>It’s a small, powerful and cheap computer board. The model used in this project is the 3B with Wi-Fi module integrated on board. Raspbian in the OS in use, and one of the great thigs about the board is that it has a wide range of usage.</a:t>
              </a:r>
            </a:p>
          </p:txBody>
        </p:sp>
      </p:grpSp>
      <p:pic>
        <p:nvPicPr>
          <p:cNvPr id="7" name="Immagine 6" descr="Immagine che contiene elettronico, circuito&#10;&#10;Descrizione generata automaticamente">
            <a:extLst>
              <a:ext uri="{FF2B5EF4-FFF2-40B4-BE49-F238E27FC236}">
                <a16:creationId xmlns:a16="http://schemas.microsoft.com/office/drawing/2014/main" id="{66A44A0A-E5E8-0A88-4E76-1FBC9B5B56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58" b="92373" l="3598" r="98624">
                        <a14:foregroundMark x1="10265" y1="50000" x2="3598" y2="43008"/>
                        <a14:foregroundMark x1="3598" y1="43008" x2="5714" y2="40042"/>
                        <a14:foregroundMark x1="57884" y1="91102" x2="59365" y2="92373"/>
                        <a14:foregroundMark x1="91534" y1="56992" x2="91534" y2="56992"/>
                        <a14:foregroundMark x1="93757" y1="49364" x2="93757" y2="49364"/>
                        <a14:foregroundMark x1="89841" y1="33898" x2="89841" y2="33898"/>
                        <a14:foregroundMark x1="86984" y1="32203" x2="86984" y2="32203"/>
                        <a14:foregroundMark x1="83492" y1="28602" x2="86667" y2="28390"/>
                        <a14:foregroundMark x1="79471" y1="30085" x2="80212" y2="29237"/>
                        <a14:foregroundMark x1="97778" y1="45763" x2="98201" y2="47034"/>
                        <a14:foregroundMark x1="98307" y1="51695" x2="98307" y2="51695"/>
                        <a14:foregroundMark x1="98624" y1="38136" x2="98624" y2="38136"/>
                      </a14:backgroundRemoval>
                    </a14:imgEffect>
                  </a14:imgLayer>
                </a14:imgProps>
              </a:ext>
            </a:extLst>
          </a:blip>
          <a:stretch>
            <a:fillRect/>
          </a:stretch>
        </p:blipFill>
        <p:spPr>
          <a:xfrm>
            <a:off x="4885724" y="1845027"/>
            <a:ext cx="4066419" cy="2031058"/>
          </a:xfrm>
          <a:prstGeom prst="rect">
            <a:avLst/>
          </a:prstGeom>
        </p:spPr>
      </p:pic>
    </p:spTree>
    <p:extLst>
      <p:ext uri="{BB962C8B-B14F-4D97-AF65-F5344CB8AC3E}">
        <p14:creationId xmlns:p14="http://schemas.microsoft.com/office/powerpoint/2010/main" val="3619068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BDC7-03EC-1F4B-97B4-12728BEF1D7F}"/>
              </a:ext>
            </a:extLst>
          </p:cNvPr>
          <p:cNvSpPr>
            <a:spLocks noGrp="1"/>
          </p:cNvSpPr>
          <p:nvPr>
            <p:ph type="title"/>
          </p:nvPr>
        </p:nvSpPr>
        <p:spPr>
          <a:xfrm>
            <a:off x="785813" y="151693"/>
            <a:ext cx="7704000" cy="634500"/>
          </a:xfrm>
        </p:spPr>
        <p:txBody>
          <a:bodyPr/>
          <a:lstStyle/>
          <a:p>
            <a:pPr algn="ctr"/>
            <a:r>
              <a:rPr lang="en-IT" dirty="0">
                <a:solidFill>
                  <a:schemeClr val="tx1">
                    <a:lumMod val="75000"/>
                    <a:lumOff val="25000"/>
                  </a:schemeClr>
                </a:solidFill>
              </a:rPr>
              <a:t>List of </a:t>
            </a:r>
            <a:r>
              <a:rPr lang="en-IT" dirty="0">
                <a:solidFill>
                  <a:srgbClr val="4472C4"/>
                </a:solidFill>
              </a:rPr>
              <a:t>Components</a:t>
            </a:r>
          </a:p>
        </p:txBody>
      </p:sp>
      <p:sp>
        <p:nvSpPr>
          <p:cNvPr id="4" name="CasellaDiTesto 3">
            <a:extLst>
              <a:ext uri="{FF2B5EF4-FFF2-40B4-BE49-F238E27FC236}">
                <a16:creationId xmlns:a16="http://schemas.microsoft.com/office/drawing/2014/main" id="{2103F6FA-820B-02C8-5078-9666DA804F53}"/>
              </a:ext>
            </a:extLst>
          </p:cNvPr>
          <p:cNvSpPr txBox="1"/>
          <p:nvPr/>
        </p:nvSpPr>
        <p:spPr>
          <a:xfrm>
            <a:off x="-2722435" y="2062196"/>
            <a:ext cx="2929466" cy="923330"/>
          </a:xfrm>
          <a:prstGeom prst="rect">
            <a:avLst/>
          </a:prstGeom>
          <a:noFill/>
        </p:spPr>
        <p:txBody>
          <a:bodyPr wrap="square" rtlCol="0">
            <a:spAutoFit/>
          </a:bodyPr>
          <a:lstStyle/>
          <a:p>
            <a:r>
              <a:rPr lang="en-GB" dirty="0"/>
              <a:t>Battery </a:t>
            </a:r>
            <a:r>
              <a:rPr lang="en-GB" dirty="0" err="1"/>
              <a:t>litio</a:t>
            </a:r>
            <a:endParaRPr lang="en-GB" dirty="0"/>
          </a:p>
          <a:p>
            <a:r>
              <a:rPr lang="en-GB" dirty="0"/>
              <a:t>Arduino uno rev2</a:t>
            </a:r>
          </a:p>
          <a:p>
            <a:r>
              <a:rPr lang="en-GB" dirty="0"/>
              <a:t>Robot car kit</a:t>
            </a:r>
          </a:p>
        </p:txBody>
      </p:sp>
      <p:grpSp>
        <p:nvGrpSpPr>
          <p:cNvPr id="11" name="Gruppo 10">
            <a:extLst>
              <a:ext uri="{FF2B5EF4-FFF2-40B4-BE49-F238E27FC236}">
                <a16:creationId xmlns:a16="http://schemas.microsoft.com/office/drawing/2014/main" id="{77552CB4-6333-32F6-0414-34DB77672422}"/>
              </a:ext>
            </a:extLst>
          </p:cNvPr>
          <p:cNvGrpSpPr/>
          <p:nvPr/>
        </p:nvGrpSpPr>
        <p:grpSpPr>
          <a:xfrm>
            <a:off x="733325" y="2135489"/>
            <a:ext cx="4059010" cy="2318304"/>
            <a:chOff x="512990" y="2451883"/>
            <a:chExt cx="4059010" cy="2318304"/>
          </a:xfrm>
        </p:grpSpPr>
        <p:sp>
          <p:nvSpPr>
            <p:cNvPr id="12" name="Google Shape;21531;p58">
              <a:extLst>
                <a:ext uri="{FF2B5EF4-FFF2-40B4-BE49-F238E27FC236}">
                  <a16:creationId xmlns:a16="http://schemas.microsoft.com/office/drawing/2014/main" id="{D2124C69-665B-9959-5FF7-8679663B8A08}"/>
                </a:ext>
              </a:extLst>
            </p:cNvPr>
            <p:cNvSpPr txBox="1"/>
            <p:nvPr/>
          </p:nvSpPr>
          <p:spPr>
            <a:xfrm>
              <a:off x="572442" y="2494241"/>
              <a:ext cx="1701733"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solidFill>
                    <a:srgbClr val="44546A"/>
                  </a:solidFill>
                  <a:latin typeface="Oxanium"/>
                  <a:ea typeface="Oxanium"/>
                  <a:cs typeface="Oxanium"/>
                  <a:sym typeface="Oxanium"/>
                </a:rPr>
                <a:t>IR KY-032</a:t>
              </a:r>
            </a:p>
          </p:txBody>
        </p:sp>
        <p:sp>
          <p:nvSpPr>
            <p:cNvPr id="13" name="Google Shape;21004;p54">
              <a:extLst>
                <a:ext uri="{FF2B5EF4-FFF2-40B4-BE49-F238E27FC236}">
                  <a16:creationId xmlns:a16="http://schemas.microsoft.com/office/drawing/2014/main" id="{CCB06845-4ADC-B97E-A397-7F469289447B}"/>
                </a:ext>
              </a:extLst>
            </p:cNvPr>
            <p:cNvSpPr/>
            <p:nvPr/>
          </p:nvSpPr>
          <p:spPr>
            <a:xfrm>
              <a:off x="564491" y="2476872"/>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1531;p58">
              <a:extLst>
                <a:ext uri="{FF2B5EF4-FFF2-40B4-BE49-F238E27FC236}">
                  <a16:creationId xmlns:a16="http://schemas.microsoft.com/office/drawing/2014/main" id="{CEF66DF8-1CDE-ABE5-7675-013E5DD7020E}"/>
                </a:ext>
              </a:extLst>
            </p:cNvPr>
            <p:cNvSpPr txBox="1"/>
            <p:nvPr/>
          </p:nvSpPr>
          <p:spPr>
            <a:xfrm>
              <a:off x="512990" y="2451883"/>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03</a:t>
              </a:r>
              <a:endParaRPr sz="1200" b="1" dirty="0">
                <a:solidFill>
                  <a:srgbClr val="44546A"/>
                </a:solidFill>
                <a:latin typeface="Oxanium"/>
                <a:ea typeface="Oxanium"/>
                <a:cs typeface="Oxanium"/>
                <a:sym typeface="Oxanium"/>
              </a:endParaRPr>
            </a:p>
          </p:txBody>
        </p:sp>
        <p:sp>
          <p:nvSpPr>
            <p:cNvPr id="15" name="Google Shape;21531;p58">
              <a:extLst>
                <a:ext uri="{FF2B5EF4-FFF2-40B4-BE49-F238E27FC236}">
                  <a16:creationId xmlns:a16="http://schemas.microsoft.com/office/drawing/2014/main" id="{4DE04C36-CABC-B6F6-7728-F496DE4BEB18}"/>
                </a:ext>
              </a:extLst>
            </p:cNvPr>
            <p:cNvSpPr txBox="1"/>
            <p:nvPr/>
          </p:nvSpPr>
          <p:spPr>
            <a:xfrm>
              <a:off x="916525" y="3773066"/>
              <a:ext cx="1838685" cy="3105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dirty="0">
                  <a:solidFill>
                    <a:srgbClr val="44546A"/>
                  </a:solidFill>
                  <a:latin typeface="Oxanium"/>
                  <a:ea typeface="Oxanium"/>
                  <a:cs typeface="Oxanium"/>
                  <a:sym typeface="Oxanium"/>
                </a:rPr>
                <a:t>DC Motor</a:t>
              </a:r>
              <a:endParaRPr sz="1200" b="1" dirty="0">
                <a:solidFill>
                  <a:srgbClr val="44546A"/>
                </a:solidFill>
                <a:latin typeface="Oxanium"/>
                <a:ea typeface="Oxanium"/>
                <a:cs typeface="Oxanium"/>
                <a:sym typeface="Oxanium"/>
              </a:endParaRPr>
            </a:p>
          </p:txBody>
        </p:sp>
        <p:sp>
          <p:nvSpPr>
            <p:cNvPr id="16" name="Google Shape;21004;p54">
              <a:extLst>
                <a:ext uri="{FF2B5EF4-FFF2-40B4-BE49-F238E27FC236}">
                  <a16:creationId xmlns:a16="http://schemas.microsoft.com/office/drawing/2014/main" id="{A388668F-570E-A60B-596B-E8E8427760D1}"/>
                </a:ext>
              </a:extLst>
            </p:cNvPr>
            <p:cNvSpPr/>
            <p:nvPr/>
          </p:nvSpPr>
          <p:spPr>
            <a:xfrm>
              <a:off x="564491" y="3778803"/>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1531;p58">
              <a:extLst>
                <a:ext uri="{FF2B5EF4-FFF2-40B4-BE49-F238E27FC236}">
                  <a16:creationId xmlns:a16="http://schemas.microsoft.com/office/drawing/2014/main" id="{39EA29F4-A8AA-C76C-8DFB-1982BE3E1C65}"/>
                </a:ext>
              </a:extLst>
            </p:cNvPr>
            <p:cNvSpPr txBox="1"/>
            <p:nvPr/>
          </p:nvSpPr>
          <p:spPr>
            <a:xfrm>
              <a:off x="512990" y="3753814"/>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04</a:t>
              </a:r>
              <a:endParaRPr sz="1200" b="1" dirty="0">
                <a:solidFill>
                  <a:srgbClr val="44546A"/>
                </a:solidFill>
                <a:latin typeface="Oxanium"/>
                <a:ea typeface="Oxanium"/>
                <a:cs typeface="Oxanium"/>
                <a:sym typeface="Oxanium"/>
              </a:endParaRPr>
            </a:p>
          </p:txBody>
        </p:sp>
        <p:sp>
          <p:nvSpPr>
            <p:cNvPr id="18" name="Google Shape;20497;p45">
              <a:extLst>
                <a:ext uri="{FF2B5EF4-FFF2-40B4-BE49-F238E27FC236}">
                  <a16:creationId xmlns:a16="http://schemas.microsoft.com/office/drawing/2014/main" id="{DF2A59CC-B155-67F5-F1EF-D992B979F8A8}"/>
                </a:ext>
              </a:extLst>
            </p:cNvPr>
            <p:cNvSpPr txBox="1">
              <a:spLocks/>
            </p:cNvSpPr>
            <p:nvPr/>
          </p:nvSpPr>
          <p:spPr>
            <a:xfrm>
              <a:off x="916525" y="2730022"/>
              <a:ext cx="3655475" cy="1018055"/>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200" dirty="0">
                  <a:solidFill>
                    <a:schemeClr val="tx1">
                      <a:lumMod val="75000"/>
                      <a:lumOff val="25000"/>
                    </a:schemeClr>
                  </a:solidFill>
                </a:rPr>
                <a:t>It is an infrared sensor used for the detection of obstacles, as it is equipped with an IR emitter and an IR receiver that allow Arduino to signal the presence of objects in the range of this sensor.</a:t>
              </a:r>
              <a:endParaRPr lang="en-US" sz="1200" dirty="0">
                <a:solidFill>
                  <a:schemeClr val="tx1">
                    <a:lumMod val="75000"/>
                    <a:lumOff val="25000"/>
                  </a:schemeClr>
                </a:solidFill>
              </a:endParaRPr>
            </a:p>
          </p:txBody>
        </p:sp>
        <p:sp>
          <p:nvSpPr>
            <p:cNvPr id="19" name="Google Shape;20497;p45">
              <a:extLst>
                <a:ext uri="{FF2B5EF4-FFF2-40B4-BE49-F238E27FC236}">
                  <a16:creationId xmlns:a16="http://schemas.microsoft.com/office/drawing/2014/main" id="{EE260D00-A4F5-8CC1-480D-B8B856C83A2B}"/>
                </a:ext>
              </a:extLst>
            </p:cNvPr>
            <p:cNvSpPr txBox="1">
              <a:spLocks/>
            </p:cNvSpPr>
            <p:nvPr/>
          </p:nvSpPr>
          <p:spPr>
            <a:xfrm>
              <a:off x="916525" y="4002870"/>
              <a:ext cx="3655475" cy="767317"/>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sz="1200" dirty="0">
                <a:solidFill>
                  <a:schemeClr val="tx1">
                    <a:lumMod val="75000"/>
                    <a:lumOff val="25000"/>
                  </a:schemeClr>
                </a:solidFill>
              </a:endParaRPr>
            </a:p>
          </p:txBody>
        </p:sp>
      </p:grpSp>
      <p:sp>
        <p:nvSpPr>
          <p:cNvPr id="20" name="Google Shape;20497;p45">
            <a:extLst>
              <a:ext uri="{FF2B5EF4-FFF2-40B4-BE49-F238E27FC236}">
                <a16:creationId xmlns:a16="http://schemas.microsoft.com/office/drawing/2014/main" id="{54ED13BA-2298-6EF2-2F77-D8DAE578A54B}"/>
              </a:ext>
            </a:extLst>
          </p:cNvPr>
          <p:cNvSpPr txBox="1">
            <a:spLocks/>
          </p:cNvSpPr>
          <p:nvPr/>
        </p:nvSpPr>
        <p:spPr>
          <a:xfrm>
            <a:off x="1136859" y="1391156"/>
            <a:ext cx="3655475" cy="1018055"/>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200" dirty="0"/>
              <a:t>Arduino UNO </a:t>
            </a:r>
            <a:r>
              <a:rPr lang="en-GB" sz="1200" dirty="0" err="1"/>
              <a:t>WiFi</a:t>
            </a:r>
            <a:r>
              <a:rPr lang="en-GB" sz="1200" dirty="0"/>
              <a:t> Rev.2 is the one-stop-solution for many of the basic IoT application scenarios.</a:t>
            </a:r>
            <a:endParaRPr lang="en-US" sz="1200" dirty="0"/>
          </a:p>
        </p:txBody>
      </p:sp>
      <p:sp>
        <p:nvSpPr>
          <p:cNvPr id="22" name="Google Shape;21531;p58">
            <a:extLst>
              <a:ext uri="{FF2B5EF4-FFF2-40B4-BE49-F238E27FC236}">
                <a16:creationId xmlns:a16="http://schemas.microsoft.com/office/drawing/2014/main" id="{5817B941-5784-0617-0B13-B1E906D59099}"/>
              </a:ext>
            </a:extLst>
          </p:cNvPr>
          <p:cNvSpPr txBox="1"/>
          <p:nvPr/>
        </p:nvSpPr>
        <p:spPr>
          <a:xfrm>
            <a:off x="1010610" y="1148455"/>
            <a:ext cx="1701733"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solidFill>
                  <a:srgbClr val="44546A"/>
                </a:solidFill>
                <a:latin typeface="Oxanium"/>
                <a:ea typeface="Oxanium"/>
                <a:cs typeface="Oxanium"/>
                <a:sym typeface="Oxanium"/>
              </a:rPr>
              <a:t>1x Arduino Rev2 </a:t>
            </a:r>
          </a:p>
        </p:txBody>
      </p:sp>
      <p:sp>
        <p:nvSpPr>
          <p:cNvPr id="25" name="Google Shape;21004;p54">
            <a:extLst>
              <a:ext uri="{FF2B5EF4-FFF2-40B4-BE49-F238E27FC236}">
                <a16:creationId xmlns:a16="http://schemas.microsoft.com/office/drawing/2014/main" id="{B0ECA321-4672-B215-06A7-3B6256ADFA6E}"/>
              </a:ext>
            </a:extLst>
          </p:cNvPr>
          <p:cNvSpPr/>
          <p:nvPr/>
        </p:nvSpPr>
        <p:spPr>
          <a:xfrm>
            <a:off x="792777" y="1225918"/>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1531;p58">
            <a:extLst>
              <a:ext uri="{FF2B5EF4-FFF2-40B4-BE49-F238E27FC236}">
                <a16:creationId xmlns:a16="http://schemas.microsoft.com/office/drawing/2014/main" id="{656C6C1C-FA9A-4581-1BF4-1FAC4F542A92}"/>
              </a:ext>
            </a:extLst>
          </p:cNvPr>
          <p:cNvSpPr txBox="1"/>
          <p:nvPr/>
        </p:nvSpPr>
        <p:spPr>
          <a:xfrm>
            <a:off x="745924" y="1195279"/>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02</a:t>
            </a:r>
            <a:endParaRPr sz="1200" b="1" dirty="0">
              <a:solidFill>
                <a:srgbClr val="44546A"/>
              </a:solidFill>
              <a:latin typeface="Oxanium"/>
              <a:ea typeface="Oxanium"/>
              <a:cs typeface="Oxanium"/>
              <a:sym typeface="Oxanium"/>
            </a:endParaRPr>
          </a:p>
        </p:txBody>
      </p:sp>
      <p:pic>
        <p:nvPicPr>
          <p:cNvPr id="28" name="Immagine 27">
            <a:extLst>
              <a:ext uri="{FF2B5EF4-FFF2-40B4-BE49-F238E27FC236}">
                <a16:creationId xmlns:a16="http://schemas.microsoft.com/office/drawing/2014/main" id="{5AAAD3C9-7163-D9E6-35C3-DFEE4251FB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209" b="94051" l="10000" r="90000">
                        <a14:foregroundMark x1="24400" y1="44051" x2="24400" y2="44051"/>
                        <a14:foregroundMark x1="21350" y1="40775" x2="21350" y2="40775"/>
                        <a14:foregroundMark x1="23900" y1="41110" x2="23900" y2="41110"/>
                        <a14:foregroundMark x1="22650" y1="38971" x2="22650" y2="38971"/>
                        <a14:foregroundMark x1="19150" y1="38971" x2="19150" y2="38971"/>
                        <a14:foregroundMark x1="31200" y1="47928" x2="31200" y2="47928"/>
                        <a14:foregroundMark x1="32050" y1="43516" x2="32050" y2="43516"/>
                        <a14:foregroundMark x1="31200" y1="38503" x2="31200" y2="38503"/>
                        <a14:foregroundMark x1="37700" y1="37366" x2="37700" y2="37366"/>
                        <a14:foregroundMark x1="37550" y1="40775" x2="37550" y2="40775"/>
                        <a14:foregroundMark x1="39750" y1="35094" x2="39750" y2="35094"/>
                        <a14:foregroundMark x1="14150" y1="34893" x2="14150" y2="34893"/>
                        <a14:foregroundMark x1="35750" y1="29880" x2="35750" y2="29880"/>
                        <a14:foregroundMark x1="34850" y1="26738" x2="34850" y2="26738"/>
                        <a14:foregroundMark x1="32050" y1="24799" x2="32050" y2="24799"/>
                        <a14:foregroundMark x1="14750" y1="36230" x2="14750" y2="36230"/>
                        <a14:foregroundMark x1="16100" y1="3275" x2="16100" y2="3275"/>
                        <a14:foregroundMark x1="13500" y1="28676" x2="13500" y2="28676"/>
                        <a14:foregroundMark x1="12800" y1="23329" x2="12800" y2="23329"/>
                        <a14:foregroundMark x1="12650" y1="16979" x2="12650" y2="16979"/>
                        <a14:foregroundMark x1="24550" y1="45521" x2="24550" y2="45521"/>
                        <a14:foregroundMark x1="26400" y1="44719" x2="26400" y2="44719"/>
                        <a14:foregroundMark x1="24250" y1="44318" x2="24250" y2="44318"/>
                        <a14:foregroundMark x1="26400" y1="44318" x2="26400" y2="44318"/>
                        <a14:foregroundMark x1="23900" y1="45655" x2="23900" y2="45655"/>
                        <a14:foregroundMark x1="23900" y1="48128" x2="23900" y2="48128"/>
                        <a14:foregroundMark x1="29800" y1="48128" x2="29800" y2="48128"/>
                        <a14:foregroundMark x1="29800" y1="48128" x2="22600" y2="44184"/>
                        <a14:foregroundMark x1="20400" y1="45922" x2="23550" y2="39773"/>
                        <a14:foregroundMark x1="32000" y1="47393" x2="45250" y2="34358"/>
                        <a14:foregroundMark x1="27950" y1="40775" x2="34000" y2="34358"/>
                        <a14:foregroundMark x1="36600" y1="35361" x2="36600" y2="35361"/>
                        <a14:foregroundMark x1="27150" y1="58957" x2="30000" y2="78008"/>
                        <a14:foregroundMark x1="30000" y1="78008" x2="39100" y2="88770"/>
                        <a14:foregroundMark x1="39100" y1="88770" x2="47700" y2="94051"/>
                      </a14:backgroundRemoval>
                    </a14:imgEffect>
                  </a14:imgLayer>
                </a14:imgProps>
              </a:ext>
            </a:extLst>
          </a:blip>
          <a:stretch>
            <a:fillRect/>
          </a:stretch>
        </p:blipFill>
        <p:spPr>
          <a:xfrm>
            <a:off x="4572000" y="1040986"/>
            <a:ext cx="4152202" cy="3105847"/>
          </a:xfrm>
          <a:prstGeom prst="rect">
            <a:avLst/>
          </a:prstGeom>
        </p:spPr>
      </p:pic>
      <p:sp>
        <p:nvSpPr>
          <p:cNvPr id="29" name="Google Shape;21531;p58">
            <a:extLst>
              <a:ext uri="{FF2B5EF4-FFF2-40B4-BE49-F238E27FC236}">
                <a16:creationId xmlns:a16="http://schemas.microsoft.com/office/drawing/2014/main" id="{15C5B999-EA80-DD64-DC48-130186B81417}"/>
              </a:ext>
            </a:extLst>
          </p:cNvPr>
          <p:cNvSpPr txBox="1"/>
          <p:nvPr/>
        </p:nvSpPr>
        <p:spPr>
          <a:xfrm>
            <a:off x="1151406" y="4171289"/>
            <a:ext cx="1838685" cy="3105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dirty="0">
                <a:solidFill>
                  <a:srgbClr val="44546A"/>
                </a:solidFill>
                <a:latin typeface="Oxanium"/>
                <a:ea typeface="Oxanium"/>
                <a:cs typeface="Oxanium"/>
                <a:sym typeface="Oxanium"/>
              </a:rPr>
              <a:t>Battery kit</a:t>
            </a:r>
            <a:endParaRPr sz="1200" b="1" dirty="0">
              <a:solidFill>
                <a:srgbClr val="44546A"/>
              </a:solidFill>
              <a:latin typeface="Oxanium"/>
              <a:ea typeface="Oxanium"/>
              <a:cs typeface="Oxanium"/>
              <a:sym typeface="Oxanium"/>
            </a:endParaRPr>
          </a:p>
        </p:txBody>
      </p:sp>
      <p:sp>
        <p:nvSpPr>
          <p:cNvPr id="30" name="Google Shape;21531;p58">
            <a:extLst>
              <a:ext uri="{FF2B5EF4-FFF2-40B4-BE49-F238E27FC236}">
                <a16:creationId xmlns:a16="http://schemas.microsoft.com/office/drawing/2014/main" id="{2ED37CBC-ECF4-F01F-5FB4-DF6CFFFCD668}"/>
              </a:ext>
            </a:extLst>
          </p:cNvPr>
          <p:cNvSpPr txBox="1"/>
          <p:nvPr/>
        </p:nvSpPr>
        <p:spPr>
          <a:xfrm>
            <a:off x="747871" y="4152037"/>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05</a:t>
            </a:r>
            <a:endParaRPr sz="1200" b="1" dirty="0">
              <a:solidFill>
                <a:srgbClr val="44546A"/>
              </a:solidFill>
              <a:latin typeface="Oxanium"/>
              <a:ea typeface="Oxanium"/>
              <a:cs typeface="Oxanium"/>
              <a:sym typeface="Oxanium"/>
            </a:endParaRPr>
          </a:p>
        </p:txBody>
      </p:sp>
      <p:sp>
        <p:nvSpPr>
          <p:cNvPr id="32" name="Google Shape;21004;p54">
            <a:extLst>
              <a:ext uri="{FF2B5EF4-FFF2-40B4-BE49-F238E27FC236}">
                <a16:creationId xmlns:a16="http://schemas.microsoft.com/office/drawing/2014/main" id="{74267DF7-4997-94C2-E589-B929BEAD8693}"/>
              </a:ext>
            </a:extLst>
          </p:cNvPr>
          <p:cNvSpPr/>
          <p:nvPr/>
        </p:nvSpPr>
        <p:spPr>
          <a:xfrm>
            <a:off x="792099" y="4152037"/>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877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BDC7-03EC-1F4B-97B4-12728BEF1D7F}"/>
              </a:ext>
            </a:extLst>
          </p:cNvPr>
          <p:cNvSpPr>
            <a:spLocks noGrp="1"/>
          </p:cNvSpPr>
          <p:nvPr>
            <p:ph type="title"/>
          </p:nvPr>
        </p:nvSpPr>
        <p:spPr>
          <a:xfrm>
            <a:off x="785813" y="151693"/>
            <a:ext cx="7704000" cy="634500"/>
          </a:xfrm>
        </p:spPr>
        <p:txBody>
          <a:bodyPr/>
          <a:lstStyle/>
          <a:p>
            <a:pPr algn="ctr"/>
            <a:r>
              <a:rPr lang="en-IT" dirty="0">
                <a:solidFill>
                  <a:schemeClr val="tx1">
                    <a:lumMod val="75000"/>
                    <a:lumOff val="25000"/>
                  </a:schemeClr>
                </a:solidFill>
              </a:rPr>
              <a:t>List of </a:t>
            </a:r>
            <a:r>
              <a:rPr lang="en-IT" dirty="0">
                <a:solidFill>
                  <a:srgbClr val="4472C4"/>
                </a:solidFill>
              </a:rPr>
              <a:t>Components</a:t>
            </a:r>
          </a:p>
        </p:txBody>
      </p:sp>
      <p:grpSp>
        <p:nvGrpSpPr>
          <p:cNvPr id="11" name="Gruppo 10">
            <a:extLst>
              <a:ext uri="{FF2B5EF4-FFF2-40B4-BE49-F238E27FC236}">
                <a16:creationId xmlns:a16="http://schemas.microsoft.com/office/drawing/2014/main" id="{77552CB4-6333-32F6-0414-34DB77672422}"/>
              </a:ext>
            </a:extLst>
          </p:cNvPr>
          <p:cNvGrpSpPr/>
          <p:nvPr/>
        </p:nvGrpSpPr>
        <p:grpSpPr>
          <a:xfrm>
            <a:off x="733325" y="2309406"/>
            <a:ext cx="4059010" cy="2318304"/>
            <a:chOff x="512990" y="2451883"/>
            <a:chExt cx="4059010" cy="2318304"/>
          </a:xfrm>
        </p:grpSpPr>
        <p:sp>
          <p:nvSpPr>
            <p:cNvPr id="12" name="Google Shape;21531;p58">
              <a:extLst>
                <a:ext uri="{FF2B5EF4-FFF2-40B4-BE49-F238E27FC236}">
                  <a16:creationId xmlns:a16="http://schemas.microsoft.com/office/drawing/2014/main" id="{D2124C69-665B-9959-5FF7-8679663B8A08}"/>
                </a:ext>
              </a:extLst>
            </p:cNvPr>
            <p:cNvSpPr txBox="1"/>
            <p:nvPr/>
          </p:nvSpPr>
          <p:spPr>
            <a:xfrm>
              <a:off x="683804" y="2494241"/>
              <a:ext cx="1701733"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solidFill>
                    <a:srgbClr val="44546A"/>
                  </a:solidFill>
                  <a:latin typeface="Oxanium"/>
                  <a:ea typeface="Oxanium"/>
                  <a:cs typeface="Oxanium"/>
                  <a:sym typeface="Oxanium"/>
                </a:rPr>
                <a:t>   6x Servo MG996R</a:t>
              </a:r>
            </a:p>
          </p:txBody>
        </p:sp>
        <p:sp>
          <p:nvSpPr>
            <p:cNvPr id="13" name="Google Shape;21004;p54">
              <a:extLst>
                <a:ext uri="{FF2B5EF4-FFF2-40B4-BE49-F238E27FC236}">
                  <a16:creationId xmlns:a16="http://schemas.microsoft.com/office/drawing/2014/main" id="{CCB06845-4ADC-B97E-A397-7F469289447B}"/>
                </a:ext>
              </a:extLst>
            </p:cNvPr>
            <p:cNvSpPr/>
            <p:nvPr/>
          </p:nvSpPr>
          <p:spPr>
            <a:xfrm>
              <a:off x="564491" y="2476872"/>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1531;p58">
              <a:extLst>
                <a:ext uri="{FF2B5EF4-FFF2-40B4-BE49-F238E27FC236}">
                  <a16:creationId xmlns:a16="http://schemas.microsoft.com/office/drawing/2014/main" id="{CEF66DF8-1CDE-ABE5-7675-013E5DD7020E}"/>
                </a:ext>
              </a:extLst>
            </p:cNvPr>
            <p:cNvSpPr txBox="1"/>
            <p:nvPr/>
          </p:nvSpPr>
          <p:spPr>
            <a:xfrm>
              <a:off x="512990" y="2451883"/>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07</a:t>
              </a:r>
              <a:endParaRPr sz="1200" b="1" dirty="0">
                <a:solidFill>
                  <a:srgbClr val="44546A"/>
                </a:solidFill>
                <a:latin typeface="Oxanium"/>
                <a:ea typeface="Oxanium"/>
                <a:cs typeface="Oxanium"/>
                <a:sym typeface="Oxanium"/>
              </a:endParaRPr>
            </a:p>
          </p:txBody>
        </p:sp>
        <p:sp>
          <p:nvSpPr>
            <p:cNvPr id="15" name="Google Shape;21531;p58">
              <a:extLst>
                <a:ext uri="{FF2B5EF4-FFF2-40B4-BE49-F238E27FC236}">
                  <a16:creationId xmlns:a16="http://schemas.microsoft.com/office/drawing/2014/main" id="{4DE04C36-CABC-B6F6-7728-F496DE4BEB18}"/>
                </a:ext>
              </a:extLst>
            </p:cNvPr>
            <p:cNvSpPr txBox="1"/>
            <p:nvPr/>
          </p:nvSpPr>
          <p:spPr>
            <a:xfrm>
              <a:off x="916525" y="3773066"/>
              <a:ext cx="1838685" cy="3105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dirty="0">
                  <a:solidFill>
                    <a:srgbClr val="44546A"/>
                  </a:solidFill>
                  <a:latin typeface="Oxanium"/>
                  <a:ea typeface="Oxanium"/>
                  <a:cs typeface="Oxanium"/>
                  <a:sym typeface="Oxanium"/>
                </a:rPr>
                <a:t>PCA9685 I2C Control</a:t>
              </a:r>
              <a:endParaRPr sz="1200" b="1" dirty="0">
                <a:solidFill>
                  <a:srgbClr val="44546A"/>
                </a:solidFill>
                <a:latin typeface="Oxanium"/>
                <a:ea typeface="Oxanium"/>
                <a:cs typeface="Oxanium"/>
                <a:sym typeface="Oxanium"/>
              </a:endParaRPr>
            </a:p>
          </p:txBody>
        </p:sp>
        <p:sp>
          <p:nvSpPr>
            <p:cNvPr id="16" name="Google Shape;21004;p54">
              <a:extLst>
                <a:ext uri="{FF2B5EF4-FFF2-40B4-BE49-F238E27FC236}">
                  <a16:creationId xmlns:a16="http://schemas.microsoft.com/office/drawing/2014/main" id="{A388668F-570E-A60B-596B-E8E8427760D1}"/>
                </a:ext>
              </a:extLst>
            </p:cNvPr>
            <p:cNvSpPr/>
            <p:nvPr/>
          </p:nvSpPr>
          <p:spPr>
            <a:xfrm>
              <a:off x="564491" y="3778803"/>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1531;p58">
              <a:extLst>
                <a:ext uri="{FF2B5EF4-FFF2-40B4-BE49-F238E27FC236}">
                  <a16:creationId xmlns:a16="http://schemas.microsoft.com/office/drawing/2014/main" id="{39EA29F4-A8AA-C76C-8DFB-1982BE3E1C65}"/>
                </a:ext>
              </a:extLst>
            </p:cNvPr>
            <p:cNvSpPr txBox="1"/>
            <p:nvPr/>
          </p:nvSpPr>
          <p:spPr>
            <a:xfrm>
              <a:off x="512990" y="3753814"/>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08</a:t>
              </a:r>
              <a:endParaRPr sz="1200" b="1" dirty="0">
                <a:solidFill>
                  <a:srgbClr val="44546A"/>
                </a:solidFill>
                <a:latin typeface="Oxanium"/>
                <a:ea typeface="Oxanium"/>
                <a:cs typeface="Oxanium"/>
                <a:sym typeface="Oxanium"/>
              </a:endParaRPr>
            </a:p>
          </p:txBody>
        </p:sp>
        <p:sp>
          <p:nvSpPr>
            <p:cNvPr id="18" name="Google Shape;20497;p45">
              <a:extLst>
                <a:ext uri="{FF2B5EF4-FFF2-40B4-BE49-F238E27FC236}">
                  <a16:creationId xmlns:a16="http://schemas.microsoft.com/office/drawing/2014/main" id="{DF2A59CC-B155-67F5-F1EF-D992B979F8A8}"/>
                </a:ext>
              </a:extLst>
            </p:cNvPr>
            <p:cNvSpPr txBox="1">
              <a:spLocks/>
            </p:cNvSpPr>
            <p:nvPr/>
          </p:nvSpPr>
          <p:spPr>
            <a:xfrm>
              <a:off x="916525" y="2730022"/>
              <a:ext cx="3655475" cy="1018055"/>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dirty="0">
                  <a:solidFill>
                    <a:schemeClr val="tx1">
                      <a:lumMod val="75000"/>
                      <a:lumOff val="25000"/>
                    </a:schemeClr>
                  </a:solidFill>
                </a:rPr>
                <a:t>It is a motor that can be turned to a specified position, from 0 to 180 degree. It is used in remote control (RC) world and also for robotics and automation projects.</a:t>
              </a:r>
            </a:p>
          </p:txBody>
        </p:sp>
        <p:sp>
          <p:nvSpPr>
            <p:cNvPr id="19" name="Google Shape;20497;p45">
              <a:extLst>
                <a:ext uri="{FF2B5EF4-FFF2-40B4-BE49-F238E27FC236}">
                  <a16:creationId xmlns:a16="http://schemas.microsoft.com/office/drawing/2014/main" id="{EE260D00-A4F5-8CC1-480D-B8B856C83A2B}"/>
                </a:ext>
              </a:extLst>
            </p:cNvPr>
            <p:cNvSpPr txBox="1">
              <a:spLocks/>
            </p:cNvSpPr>
            <p:nvPr/>
          </p:nvSpPr>
          <p:spPr>
            <a:xfrm>
              <a:off x="916525" y="4002870"/>
              <a:ext cx="3655475" cy="767317"/>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dirty="0">
                  <a:solidFill>
                    <a:schemeClr val="tx1">
                      <a:lumMod val="75000"/>
                      <a:lumOff val="25000"/>
                    </a:schemeClr>
                  </a:solidFill>
                </a:rPr>
                <a:t>It is a 16 PWM output channel mainly used to control LEDs, but it can be used also to control servos or as power supply at 6V.</a:t>
              </a:r>
            </a:p>
          </p:txBody>
        </p:sp>
      </p:grpSp>
      <p:sp>
        <p:nvSpPr>
          <p:cNvPr id="20" name="Google Shape;20497;p45">
            <a:extLst>
              <a:ext uri="{FF2B5EF4-FFF2-40B4-BE49-F238E27FC236}">
                <a16:creationId xmlns:a16="http://schemas.microsoft.com/office/drawing/2014/main" id="{54ED13BA-2298-6EF2-2F77-D8DAE578A54B}"/>
              </a:ext>
            </a:extLst>
          </p:cNvPr>
          <p:cNvSpPr txBox="1">
            <a:spLocks/>
          </p:cNvSpPr>
          <p:nvPr/>
        </p:nvSpPr>
        <p:spPr>
          <a:xfrm>
            <a:off x="1136859" y="1391156"/>
            <a:ext cx="3655475" cy="1018055"/>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dirty="0">
                <a:solidFill>
                  <a:schemeClr val="tx1">
                    <a:lumMod val="75000"/>
                    <a:lumOff val="25000"/>
                  </a:schemeClr>
                </a:solidFill>
              </a:rPr>
              <a:t>The robot skeleton.</a:t>
            </a:r>
          </a:p>
        </p:txBody>
      </p:sp>
      <p:sp>
        <p:nvSpPr>
          <p:cNvPr id="22" name="Google Shape;21531;p58">
            <a:extLst>
              <a:ext uri="{FF2B5EF4-FFF2-40B4-BE49-F238E27FC236}">
                <a16:creationId xmlns:a16="http://schemas.microsoft.com/office/drawing/2014/main" id="{5817B941-5784-0617-0B13-B1E906D59099}"/>
              </a:ext>
            </a:extLst>
          </p:cNvPr>
          <p:cNvSpPr txBox="1"/>
          <p:nvPr/>
        </p:nvSpPr>
        <p:spPr>
          <a:xfrm>
            <a:off x="1010610" y="1148455"/>
            <a:ext cx="1701733"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solidFill>
                  <a:srgbClr val="44546A"/>
                </a:solidFill>
                <a:latin typeface="Oxanium"/>
                <a:ea typeface="Oxanium"/>
                <a:cs typeface="Oxanium"/>
                <a:sym typeface="Oxanium"/>
              </a:rPr>
              <a:t>Robot chassis kit</a:t>
            </a:r>
          </a:p>
        </p:txBody>
      </p:sp>
      <p:sp>
        <p:nvSpPr>
          <p:cNvPr id="25" name="Google Shape;21004;p54">
            <a:extLst>
              <a:ext uri="{FF2B5EF4-FFF2-40B4-BE49-F238E27FC236}">
                <a16:creationId xmlns:a16="http://schemas.microsoft.com/office/drawing/2014/main" id="{B0ECA321-4672-B215-06A7-3B6256ADFA6E}"/>
              </a:ext>
            </a:extLst>
          </p:cNvPr>
          <p:cNvSpPr/>
          <p:nvPr/>
        </p:nvSpPr>
        <p:spPr>
          <a:xfrm>
            <a:off x="792777" y="1225918"/>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1531;p58">
            <a:extLst>
              <a:ext uri="{FF2B5EF4-FFF2-40B4-BE49-F238E27FC236}">
                <a16:creationId xmlns:a16="http://schemas.microsoft.com/office/drawing/2014/main" id="{656C6C1C-FA9A-4581-1BF4-1FAC4F542A92}"/>
              </a:ext>
            </a:extLst>
          </p:cNvPr>
          <p:cNvSpPr txBox="1"/>
          <p:nvPr/>
        </p:nvSpPr>
        <p:spPr>
          <a:xfrm>
            <a:off x="745924" y="1195279"/>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06</a:t>
            </a:r>
            <a:endParaRPr sz="1200" b="1" dirty="0">
              <a:solidFill>
                <a:srgbClr val="44546A"/>
              </a:solidFill>
              <a:latin typeface="Oxanium"/>
              <a:ea typeface="Oxanium"/>
              <a:cs typeface="Oxanium"/>
              <a:sym typeface="Oxanium"/>
            </a:endParaRPr>
          </a:p>
        </p:txBody>
      </p:sp>
      <p:pic>
        <p:nvPicPr>
          <p:cNvPr id="21" name="Immagine 20" descr="Immagine che contiene microscopio&#10;&#10;Descrizione generata automaticamente">
            <a:extLst>
              <a:ext uri="{FF2B5EF4-FFF2-40B4-BE49-F238E27FC236}">
                <a16:creationId xmlns:a16="http://schemas.microsoft.com/office/drawing/2014/main" id="{FA8FC51D-4FB5-3F07-427A-C3886F4DCD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0143" y1="46286" x2="61286" y2="35143"/>
                        <a14:foregroundMark x1="61286" y1="35143" x2="63000" y2="31143"/>
                        <a14:foregroundMark x1="64714" y1="36571" x2="77143" y2="38571"/>
                        <a14:foregroundMark x1="66429" y1="32571" x2="78000" y2="32286"/>
                        <a14:foregroundMark x1="78000" y1="32286" x2="82714" y2="32714"/>
                        <a14:foregroundMark x1="67714" y1="30857" x2="88000" y2="32714"/>
                        <a14:foregroundMark x1="88000" y1="32714" x2="88571" y2="32857"/>
                        <a14:foregroundMark x1="68286" y1="29429" x2="76000" y2="30000"/>
                        <a14:foregroundMark x1="78857" y1="40000" x2="81714" y2="40000"/>
                      </a14:backgroundRemoval>
                    </a14:imgEffect>
                  </a14:imgLayer>
                </a14:imgProps>
              </a:ext>
            </a:extLst>
          </a:blip>
          <a:stretch>
            <a:fillRect/>
          </a:stretch>
        </p:blipFill>
        <p:spPr>
          <a:xfrm>
            <a:off x="5144368" y="699007"/>
            <a:ext cx="3581371" cy="3581371"/>
          </a:xfrm>
          <a:prstGeom prst="rect">
            <a:avLst/>
          </a:prstGeom>
        </p:spPr>
      </p:pic>
    </p:spTree>
    <p:extLst>
      <p:ext uri="{BB962C8B-B14F-4D97-AF65-F5344CB8AC3E}">
        <p14:creationId xmlns:p14="http://schemas.microsoft.com/office/powerpoint/2010/main" val="136848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BDC7-03EC-1F4B-97B4-12728BEF1D7F}"/>
              </a:ext>
            </a:extLst>
          </p:cNvPr>
          <p:cNvSpPr>
            <a:spLocks noGrp="1"/>
          </p:cNvSpPr>
          <p:nvPr>
            <p:ph type="title"/>
          </p:nvPr>
        </p:nvSpPr>
        <p:spPr>
          <a:xfrm>
            <a:off x="785813" y="151693"/>
            <a:ext cx="7704000" cy="634500"/>
          </a:xfrm>
        </p:spPr>
        <p:txBody>
          <a:bodyPr/>
          <a:lstStyle/>
          <a:p>
            <a:pPr algn="ctr"/>
            <a:r>
              <a:rPr lang="en-IT" dirty="0">
                <a:solidFill>
                  <a:schemeClr val="tx1">
                    <a:lumMod val="75000"/>
                    <a:lumOff val="25000"/>
                  </a:schemeClr>
                </a:solidFill>
              </a:rPr>
              <a:t>List of </a:t>
            </a:r>
            <a:r>
              <a:rPr lang="en-IT" dirty="0">
                <a:solidFill>
                  <a:srgbClr val="4472C4"/>
                </a:solidFill>
              </a:rPr>
              <a:t>Components</a:t>
            </a:r>
          </a:p>
        </p:txBody>
      </p:sp>
      <p:grpSp>
        <p:nvGrpSpPr>
          <p:cNvPr id="11" name="Gruppo 10">
            <a:extLst>
              <a:ext uri="{FF2B5EF4-FFF2-40B4-BE49-F238E27FC236}">
                <a16:creationId xmlns:a16="http://schemas.microsoft.com/office/drawing/2014/main" id="{77552CB4-6333-32F6-0414-34DB77672422}"/>
              </a:ext>
            </a:extLst>
          </p:cNvPr>
          <p:cNvGrpSpPr/>
          <p:nvPr/>
        </p:nvGrpSpPr>
        <p:grpSpPr>
          <a:xfrm>
            <a:off x="733325" y="2135489"/>
            <a:ext cx="4059010" cy="2318304"/>
            <a:chOff x="512990" y="2451883"/>
            <a:chExt cx="4059010" cy="2318304"/>
          </a:xfrm>
        </p:grpSpPr>
        <p:sp>
          <p:nvSpPr>
            <p:cNvPr id="12" name="Google Shape;21531;p58">
              <a:extLst>
                <a:ext uri="{FF2B5EF4-FFF2-40B4-BE49-F238E27FC236}">
                  <a16:creationId xmlns:a16="http://schemas.microsoft.com/office/drawing/2014/main" id="{D2124C69-665B-9959-5FF7-8679663B8A08}"/>
                </a:ext>
              </a:extLst>
            </p:cNvPr>
            <p:cNvSpPr txBox="1"/>
            <p:nvPr/>
          </p:nvSpPr>
          <p:spPr>
            <a:xfrm>
              <a:off x="659355" y="2494241"/>
              <a:ext cx="1701733"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solidFill>
                    <a:srgbClr val="44546A"/>
                  </a:solidFill>
                  <a:latin typeface="Oxanium"/>
                  <a:ea typeface="Oxanium"/>
                  <a:cs typeface="Oxanium"/>
                  <a:sym typeface="Oxanium"/>
                </a:rPr>
                <a:t>1x ESP32 Cam</a:t>
              </a:r>
            </a:p>
          </p:txBody>
        </p:sp>
        <p:sp>
          <p:nvSpPr>
            <p:cNvPr id="13" name="Google Shape;21004;p54">
              <a:extLst>
                <a:ext uri="{FF2B5EF4-FFF2-40B4-BE49-F238E27FC236}">
                  <a16:creationId xmlns:a16="http://schemas.microsoft.com/office/drawing/2014/main" id="{CCB06845-4ADC-B97E-A397-7F469289447B}"/>
                </a:ext>
              </a:extLst>
            </p:cNvPr>
            <p:cNvSpPr/>
            <p:nvPr/>
          </p:nvSpPr>
          <p:spPr>
            <a:xfrm>
              <a:off x="564491" y="2476872"/>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1531;p58">
              <a:extLst>
                <a:ext uri="{FF2B5EF4-FFF2-40B4-BE49-F238E27FC236}">
                  <a16:creationId xmlns:a16="http://schemas.microsoft.com/office/drawing/2014/main" id="{CEF66DF8-1CDE-ABE5-7675-013E5DD7020E}"/>
                </a:ext>
              </a:extLst>
            </p:cNvPr>
            <p:cNvSpPr txBox="1"/>
            <p:nvPr/>
          </p:nvSpPr>
          <p:spPr>
            <a:xfrm>
              <a:off x="512990" y="2451883"/>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10</a:t>
              </a:r>
              <a:endParaRPr sz="1200" b="1" dirty="0">
                <a:solidFill>
                  <a:srgbClr val="44546A"/>
                </a:solidFill>
                <a:latin typeface="Oxanium"/>
                <a:ea typeface="Oxanium"/>
                <a:cs typeface="Oxanium"/>
                <a:sym typeface="Oxanium"/>
              </a:endParaRPr>
            </a:p>
          </p:txBody>
        </p:sp>
        <p:sp>
          <p:nvSpPr>
            <p:cNvPr id="15" name="Google Shape;21531;p58">
              <a:extLst>
                <a:ext uri="{FF2B5EF4-FFF2-40B4-BE49-F238E27FC236}">
                  <a16:creationId xmlns:a16="http://schemas.microsoft.com/office/drawing/2014/main" id="{4DE04C36-CABC-B6F6-7728-F496DE4BEB18}"/>
                </a:ext>
              </a:extLst>
            </p:cNvPr>
            <p:cNvSpPr txBox="1"/>
            <p:nvPr/>
          </p:nvSpPr>
          <p:spPr>
            <a:xfrm>
              <a:off x="916525" y="3773066"/>
              <a:ext cx="1838685" cy="3105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dirty="0">
                  <a:solidFill>
                    <a:srgbClr val="44546A"/>
                  </a:solidFill>
                  <a:latin typeface="Oxanium"/>
                  <a:ea typeface="Oxanium"/>
                  <a:cs typeface="Oxanium"/>
                  <a:sym typeface="Oxanium"/>
                </a:rPr>
                <a:t>4x DC Motor</a:t>
              </a:r>
              <a:endParaRPr sz="1200" b="1" dirty="0">
                <a:solidFill>
                  <a:srgbClr val="44546A"/>
                </a:solidFill>
                <a:latin typeface="Oxanium"/>
                <a:ea typeface="Oxanium"/>
                <a:cs typeface="Oxanium"/>
                <a:sym typeface="Oxanium"/>
              </a:endParaRPr>
            </a:p>
          </p:txBody>
        </p:sp>
        <p:sp>
          <p:nvSpPr>
            <p:cNvPr id="16" name="Google Shape;21004;p54">
              <a:extLst>
                <a:ext uri="{FF2B5EF4-FFF2-40B4-BE49-F238E27FC236}">
                  <a16:creationId xmlns:a16="http://schemas.microsoft.com/office/drawing/2014/main" id="{A388668F-570E-A60B-596B-E8E8427760D1}"/>
                </a:ext>
              </a:extLst>
            </p:cNvPr>
            <p:cNvSpPr/>
            <p:nvPr/>
          </p:nvSpPr>
          <p:spPr>
            <a:xfrm>
              <a:off x="564491" y="3778803"/>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1531;p58">
              <a:extLst>
                <a:ext uri="{FF2B5EF4-FFF2-40B4-BE49-F238E27FC236}">
                  <a16:creationId xmlns:a16="http://schemas.microsoft.com/office/drawing/2014/main" id="{39EA29F4-A8AA-C76C-8DFB-1982BE3E1C65}"/>
                </a:ext>
              </a:extLst>
            </p:cNvPr>
            <p:cNvSpPr txBox="1"/>
            <p:nvPr/>
          </p:nvSpPr>
          <p:spPr>
            <a:xfrm>
              <a:off x="512990" y="3753814"/>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11</a:t>
              </a:r>
              <a:endParaRPr sz="1200" b="1" dirty="0">
                <a:solidFill>
                  <a:srgbClr val="44546A"/>
                </a:solidFill>
                <a:latin typeface="Oxanium"/>
                <a:ea typeface="Oxanium"/>
                <a:cs typeface="Oxanium"/>
                <a:sym typeface="Oxanium"/>
              </a:endParaRPr>
            </a:p>
          </p:txBody>
        </p:sp>
        <p:sp>
          <p:nvSpPr>
            <p:cNvPr id="18" name="Google Shape;20497;p45">
              <a:extLst>
                <a:ext uri="{FF2B5EF4-FFF2-40B4-BE49-F238E27FC236}">
                  <a16:creationId xmlns:a16="http://schemas.microsoft.com/office/drawing/2014/main" id="{DF2A59CC-B155-67F5-F1EF-D992B979F8A8}"/>
                </a:ext>
              </a:extLst>
            </p:cNvPr>
            <p:cNvSpPr txBox="1">
              <a:spLocks/>
            </p:cNvSpPr>
            <p:nvPr/>
          </p:nvSpPr>
          <p:spPr>
            <a:xfrm>
              <a:off x="916525" y="2730022"/>
              <a:ext cx="3655475" cy="1018055"/>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200" dirty="0">
                  <a:solidFill>
                    <a:schemeClr val="tx1">
                      <a:lumMod val="75000"/>
                      <a:lumOff val="25000"/>
                    </a:schemeClr>
                  </a:solidFill>
                </a:rPr>
                <a:t>It is an infrared sensor used for the detection of obstacles, as it is equipped with an IR emitter and an IR receiver that allow Arduino to signal the presence of objects in the range of this sensor.</a:t>
              </a:r>
              <a:endParaRPr lang="en-US" sz="1200" dirty="0">
                <a:solidFill>
                  <a:schemeClr val="tx1">
                    <a:lumMod val="75000"/>
                    <a:lumOff val="25000"/>
                  </a:schemeClr>
                </a:solidFill>
              </a:endParaRPr>
            </a:p>
          </p:txBody>
        </p:sp>
        <p:sp>
          <p:nvSpPr>
            <p:cNvPr id="19" name="Google Shape;20497;p45">
              <a:extLst>
                <a:ext uri="{FF2B5EF4-FFF2-40B4-BE49-F238E27FC236}">
                  <a16:creationId xmlns:a16="http://schemas.microsoft.com/office/drawing/2014/main" id="{EE260D00-A4F5-8CC1-480D-B8B856C83A2B}"/>
                </a:ext>
              </a:extLst>
            </p:cNvPr>
            <p:cNvSpPr txBox="1">
              <a:spLocks/>
            </p:cNvSpPr>
            <p:nvPr/>
          </p:nvSpPr>
          <p:spPr>
            <a:xfrm>
              <a:off x="916525" y="4002870"/>
              <a:ext cx="3655475" cy="767317"/>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sz="1200" dirty="0">
                <a:solidFill>
                  <a:schemeClr val="tx1">
                    <a:lumMod val="75000"/>
                    <a:lumOff val="25000"/>
                  </a:schemeClr>
                </a:solidFill>
              </a:endParaRPr>
            </a:p>
          </p:txBody>
        </p:sp>
      </p:grpSp>
      <p:sp>
        <p:nvSpPr>
          <p:cNvPr id="20" name="Google Shape;20497;p45">
            <a:extLst>
              <a:ext uri="{FF2B5EF4-FFF2-40B4-BE49-F238E27FC236}">
                <a16:creationId xmlns:a16="http://schemas.microsoft.com/office/drawing/2014/main" id="{54ED13BA-2298-6EF2-2F77-D8DAE578A54B}"/>
              </a:ext>
            </a:extLst>
          </p:cNvPr>
          <p:cNvSpPr txBox="1">
            <a:spLocks/>
          </p:cNvSpPr>
          <p:nvPr/>
        </p:nvSpPr>
        <p:spPr>
          <a:xfrm>
            <a:off x="1136859" y="1391156"/>
            <a:ext cx="3655475" cy="1018055"/>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200" dirty="0"/>
              <a:t>Arduino UNO </a:t>
            </a:r>
            <a:r>
              <a:rPr lang="en-GB" sz="1200" dirty="0" err="1"/>
              <a:t>WiFi</a:t>
            </a:r>
            <a:r>
              <a:rPr lang="en-GB" sz="1200" dirty="0"/>
              <a:t> Rev.2 is the one-stop-solution for many of the basic IoT application scenarios.</a:t>
            </a:r>
            <a:endParaRPr lang="en-US" sz="1200" dirty="0"/>
          </a:p>
        </p:txBody>
      </p:sp>
      <p:sp>
        <p:nvSpPr>
          <p:cNvPr id="22" name="Google Shape;21531;p58">
            <a:extLst>
              <a:ext uri="{FF2B5EF4-FFF2-40B4-BE49-F238E27FC236}">
                <a16:creationId xmlns:a16="http://schemas.microsoft.com/office/drawing/2014/main" id="{5817B941-5784-0617-0B13-B1E906D59099}"/>
              </a:ext>
            </a:extLst>
          </p:cNvPr>
          <p:cNvSpPr txBox="1"/>
          <p:nvPr/>
        </p:nvSpPr>
        <p:spPr>
          <a:xfrm>
            <a:off x="1010610" y="1148455"/>
            <a:ext cx="1701733"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solidFill>
                  <a:srgbClr val="44546A"/>
                </a:solidFill>
                <a:latin typeface="Oxanium"/>
                <a:ea typeface="Oxanium"/>
                <a:cs typeface="Oxanium"/>
                <a:sym typeface="Oxanium"/>
              </a:rPr>
              <a:t>1x Arduino Rev2 </a:t>
            </a:r>
          </a:p>
        </p:txBody>
      </p:sp>
      <p:sp>
        <p:nvSpPr>
          <p:cNvPr id="25" name="Google Shape;21004;p54">
            <a:extLst>
              <a:ext uri="{FF2B5EF4-FFF2-40B4-BE49-F238E27FC236}">
                <a16:creationId xmlns:a16="http://schemas.microsoft.com/office/drawing/2014/main" id="{B0ECA321-4672-B215-06A7-3B6256ADFA6E}"/>
              </a:ext>
            </a:extLst>
          </p:cNvPr>
          <p:cNvSpPr/>
          <p:nvPr/>
        </p:nvSpPr>
        <p:spPr>
          <a:xfrm>
            <a:off x="792777" y="1225918"/>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1531;p58">
            <a:extLst>
              <a:ext uri="{FF2B5EF4-FFF2-40B4-BE49-F238E27FC236}">
                <a16:creationId xmlns:a16="http://schemas.microsoft.com/office/drawing/2014/main" id="{656C6C1C-FA9A-4581-1BF4-1FAC4F542A92}"/>
              </a:ext>
            </a:extLst>
          </p:cNvPr>
          <p:cNvSpPr txBox="1"/>
          <p:nvPr/>
        </p:nvSpPr>
        <p:spPr>
          <a:xfrm>
            <a:off x="745924" y="1195279"/>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09</a:t>
            </a:r>
            <a:endParaRPr sz="1200" b="1" dirty="0">
              <a:solidFill>
                <a:srgbClr val="44546A"/>
              </a:solidFill>
              <a:latin typeface="Oxanium"/>
              <a:ea typeface="Oxanium"/>
              <a:cs typeface="Oxanium"/>
              <a:sym typeface="Oxanium"/>
            </a:endParaRPr>
          </a:p>
        </p:txBody>
      </p:sp>
      <p:sp>
        <p:nvSpPr>
          <p:cNvPr id="29" name="Google Shape;21531;p58">
            <a:extLst>
              <a:ext uri="{FF2B5EF4-FFF2-40B4-BE49-F238E27FC236}">
                <a16:creationId xmlns:a16="http://schemas.microsoft.com/office/drawing/2014/main" id="{15C5B999-EA80-DD64-DC48-130186B81417}"/>
              </a:ext>
            </a:extLst>
          </p:cNvPr>
          <p:cNvSpPr txBox="1"/>
          <p:nvPr/>
        </p:nvSpPr>
        <p:spPr>
          <a:xfrm>
            <a:off x="1151406" y="4171289"/>
            <a:ext cx="1838685" cy="3105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dirty="0">
                <a:solidFill>
                  <a:srgbClr val="44546A"/>
                </a:solidFill>
                <a:latin typeface="Oxanium"/>
                <a:ea typeface="Oxanium"/>
                <a:cs typeface="Oxanium"/>
                <a:sym typeface="Oxanium"/>
              </a:rPr>
              <a:t>Car and battery kit</a:t>
            </a:r>
            <a:endParaRPr sz="1200" b="1" dirty="0">
              <a:solidFill>
                <a:srgbClr val="44546A"/>
              </a:solidFill>
              <a:latin typeface="Oxanium"/>
              <a:ea typeface="Oxanium"/>
              <a:cs typeface="Oxanium"/>
              <a:sym typeface="Oxanium"/>
            </a:endParaRPr>
          </a:p>
        </p:txBody>
      </p:sp>
      <p:sp>
        <p:nvSpPr>
          <p:cNvPr id="30" name="Google Shape;21531;p58">
            <a:extLst>
              <a:ext uri="{FF2B5EF4-FFF2-40B4-BE49-F238E27FC236}">
                <a16:creationId xmlns:a16="http://schemas.microsoft.com/office/drawing/2014/main" id="{2ED37CBC-ECF4-F01F-5FB4-DF6CFFFCD668}"/>
              </a:ext>
            </a:extLst>
          </p:cNvPr>
          <p:cNvSpPr txBox="1"/>
          <p:nvPr/>
        </p:nvSpPr>
        <p:spPr>
          <a:xfrm>
            <a:off x="747871" y="4152037"/>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12</a:t>
            </a:r>
            <a:endParaRPr sz="1200" b="1" dirty="0">
              <a:solidFill>
                <a:srgbClr val="44546A"/>
              </a:solidFill>
              <a:latin typeface="Oxanium"/>
              <a:ea typeface="Oxanium"/>
              <a:cs typeface="Oxanium"/>
              <a:sym typeface="Oxanium"/>
            </a:endParaRPr>
          </a:p>
        </p:txBody>
      </p:sp>
      <p:sp>
        <p:nvSpPr>
          <p:cNvPr id="32" name="Google Shape;21004;p54">
            <a:extLst>
              <a:ext uri="{FF2B5EF4-FFF2-40B4-BE49-F238E27FC236}">
                <a16:creationId xmlns:a16="http://schemas.microsoft.com/office/drawing/2014/main" id="{74267DF7-4997-94C2-E589-B929BEAD8693}"/>
              </a:ext>
            </a:extLst>
          </p:cNvPr>
          <p:cNvSpPr/>
          <p:nvPr/>
        </p:nvSpPr>
        <p:spPr>
          <a:xfrm>
            <a:off x="792099" y="4152037"/>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Picture 11">
            <a:extLst>
              <a:ext uri="{FF2B5EF4-FFF2-40B4-BE49-F238E27FC236}">
                <a16:creationId xmlns:a16="http://schemas.microsoft.com/office/drawing/2014/main" id="{D2937A35-2701-3AD8-BF1F-490D68D75E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80" b="95655" l="10000" r="90000">
                        <a14:foregroundMark x1="28350" y1="8356" x2="33250" y2="10762"/>
                        <a14:foregroundMark x1="27600" y1="5247" x2="28625" y2="6651"/>
                        <a14:foregroundMark x1="30925" y1="4913" x2="30800" y2="7320"/>
                        <a14:foregroundMark x1="50475" y1="46825" x2="53025" y2="51471"/>
                        <a14:foregroundMark x1="27450" y1="88068" x2="40025" y2="91678"/>
                        <a14:foregroundMark x1="40025" y1="91678" x2="53250" y2="90742"/>
                        <a14:foregroundMark x1="53250" y1="90742" x2="53675" y2="90307"/>
                        <a14:foregroundMark x1="35300" y1="92714" x2="41725" y2="95655"/>
                        <a14:foregroundMark x1="24900" y1="32921" x2="22450" y2="31384"/>
                        <a14:backgroundMark x1="67950" y1="8021" x2="69625" y2="14205"/>
                      </a14:backgroundRemoval>
                    </a14:imgEffect>
                  </a14:imgLayer>
                </a14:imgProps>
              </a:ext>
            </a:extLst>
          </a:blip>
          <a:stretch>
            <a:fillRect/>
          </a:stretch>
        </p:blipFill>
        <p:spPr>
          <a:xfrm rot="279463">
            <a:off x="5290862" y="1547630"/>
            <a:ext cx="3307745" cy="24741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433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BDC7-03EC-1F4B-97B4-12728BEF1D7F}"/>
              </a:ext>
            </a:extLst>
          </p:cNvPr>
          <p:cNvSpPr>
            <a:spLocks noGrp="1"/>
          </p:cNvSpPr>
          <p:nvPr>
            <p:ph type="title"/>
          </p:nvPr>
        </p:nvSpPr>
        <p:spPr>
          <a:xfrm>
            <a:off x="785813" y="151693"/>
            <a:ext cx="7704000" cy="634500"/>
          </a:xfrm>
        </p:spPr>
        <p:txBody>
          <a:bodyPr/>
          <a:lstStyle/>
          <a:p>
            <a:pPr algn="ctr"/>
            <a:r>
              <a:rPr lang="en-IT" dirty="0">
                <a:solidFill>
                  <a:schemeClr val="tx1">
                    <a:lumMod val="75000"/>
                    <a:lumOff val="25000"/>
                  </a:schemeClr>
                </a:solidFill>
              </a:rPr>
              <a:t>List of </a:t>
            </a:r>
            <a:r>
              <a:rPr lang="en-IT" dirty="0">
                <a:solidFill>
                  <a:srgbClr val="4472C4"/>
                </a:solidFill>
              </a:rPr>
              <a:t>Components</a:t>
            </a:r>
          </a:p>
        </p:txBody>
      </p:sp>
      <p:sp>
        <p:nvSpPr>
          <p:cNvPr id="55" name="Google Shape;21531;p58">
            <a:extLst>
              <a:ext uri="{FF2B5EF4-FFF2-40B4-BE49-F238E27FC236}">
                <a16:creationId xmlns:a16="http://schemas.microsoft.com/office/drawing/2014/main" id="{2968BCCB-736C-D049-BDC8-06005CEB47B9}"/>
              </a:ext>
            </a:extLst>
          </p:cNvPr>
          <p:cNvSpPr txBox="1"/>
          <p:nvPr/>
        </p:nvSpPr>
        <p:spPr>
          <a:xfrm>
            <a:off x="872290" y="1194193"/>
            <a:ext cx="119904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Raspberry Pi </a:t>
            </a:r>
            <a:endParaRPr sz="1200" b="1" dirty="0">
              <a:solidFill>
                <a:srgbClr val="44546A"/>
              </a:solidFill>
              <a:latin typeface="Oxanium"/>
              <a:ea typeface="Oxanium"/>
              <a:cs typeface="Oxanium"/>
              <a:sym typeface="Oxanium"/>
            </a:endParaRPr>
          </a:p>
        </p:txBody>
      </p:sp>
      <p:sp>
        <p:nvSpPr>
          <p:cNvPr id="58" name="Google Shape;21004;p54">
            <a:extLst>
              <a:ext uri="{FF2B5EF4-FFF2-40B4-BE49-F238E27FC236}">
                <a16:creationId xmlns:a16="http://schemas.microsoft.com/office/drawing/2014/main" id="{34875887-B940-674A-A6A0-B9B1B077B521}"/>
              </a:ext>
            </a:extLst>
          </p:cNvPr>
          <p:cNvSpPr/>
          <p:nvPr/>
        </p:nvSpPr>
        <p:spPr>
          <a:xfrm>
            <a:off x="564491" y="1199930"/>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21531;p58">
            <a:extLst>
              <a:ext uri="{FF2B5EF4-FFF2-40B4-BE49-F238E27FC236}">
                <a16:creationId xmlns:a16="http://schemas.microsoft.com/office/drawing/2014/main" id="{D5315866-28F7-4045-A98D-B1C8368B632A}"/>
              </a:ext>
            </a:extLst>
          </p:cNvPr>
          <p:cNvSpPr txBox="1"/>
          <p:nvPr/>
        </p:nvSpPr>
        <p:spPr>
          <a:xfrm>
            <a:off x="512990" y="1174941"/>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01</a:t>
            </a:r>
            <a:endParaRPr sz="1200" b="1" dirty="0">
              <a:solidFill>
                <a:srgbClr val="44546A"/>
              </a:solidFill>
              <a:latin typeface="Oxanium"/>
              <a:ea typeface="Oxanium"/>
              <a:cs typeface="Oxanium"/>
              <a:sym typeface="Oxanium"/>
            </a:endParaRPr>
          </a:p>
        </p:txBody>
      </p:sp>
      <p:sp>
        <p:nvSpPr>
          <p:cNvPr id="124" name="Google Shape;21531;p58">
            <a:extLst>
              <a:ext uri="{FF2B5EF4-FFF2-40B4-BE49-F238E27FC236}">
                <a16:creationId xmlns:a16="http://schemas.microsoft.com/office/drawing/2014/main" id="{8DB3699A-2906-CC41-8BEE-49271177E1D0}"/>
              </a:ext>
            </a:extLst>
          </p:cNvPr>
          <p:cNvSpPr txBox="1"/>
          <p:nvPr/>
        </p:nvSpPr>
        <p:spPr>
          <a:xfrm>
            <a:off x="5040190" y="1153131"/>
            <a:ext cx="1220054"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IR KY-032</a:t>
            </a:r>
            <a:endParaRPr sz="1200" b="1" dirty="0">
              <a:solidFill>
                <a:srgbClr val="44546A"/>
              </a:solidFill>
              <a:latin typeface="Oxanium"/>
              <a:ea typeface="Oxanium"/>
              <a:cs typeface="Oxanium"/>
              <a:sym typeface="Oxanium"/>
            </a:endParaRPr>
          </a:p>
        </p:txBody>
      </p:sp>
      <p:sp>
        <p:nvSpPr>
          <p:cNvPr id="125" name="Google Shape;21004;p54">
            <a:extLst>
              <a:ext uri="{FF2B5EF4-FFF2-40B4-BE49-F238E27FC236}">
                <a16:creationId xmlns:a16="http://schemas.microsoft.com/office/drawing/2014/main" id="{1BC72015-2DEA-3843-B58B-CF0A950109B4}"/>
              </a:ext>
            </a:extLst>
          </p:cNvPr>
          <p:cNvSpPr/>
          <p:nvPr/>
        </p:nvSpPr>
        <p:spPr>
          <a:xfrm>
            <a:off x="4856222" y="1150597"/>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21531;p58">
            <a:extLst>
              <a:ext uri="{FF2B5EF4-FFF2-40B4-BE49-F238E27FC236}">
                <a16:creationId xmlns:a16="http://schemas.microsoft.com/office/drawing/2014/main" id="{3BFF1C45-237C-6F44-B642-533D86DD3B55}"/>
              </a:ext>
            </a:extLst>
          </p:cNvPr>
          <p:cNvSpPr txBox="1"/>
          <p:nvPr/>
        </p:nvSpPr>
        <p:spPr>
          <a:xfrm>
            <a:off x="4804721" y="1125608"/>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04</a:t>
            </a:r>
            <a:endParaRPr sz="1200" b="1" dirty="0">
              <a:solidFill>
                <a:srgbClr val="44546A"/>
              </a:solidFill>
              <a:latin typeface="Oxanium"/>
              <a:ea typeface="Oxanium"/>
              <a:cs typeface="Oxanium"/>
              <a:sym typeface="Oxanium"/>
            </a:endParaRPr>
          </a:p>
        </p:txBody>
      </p:sp>
      <p:sp>
        <p:nvSpPr>
          <p:cNvPr id="127" name="Google Shape;21531;p58">
            <a:extLst>
              <a:ext uri="{FF2B5EF4-FFF2-40B4-BE49-F238E27FC236}">
                <a16:creationId xmlns:a16="http://schemas.microsoft.com/office/drawing/2014/main" id="{FF8E6A8E-9C71-9B44-B335-F5DE2FAB31E3}"/>
              </a:ext>
            </a:extLst>
          </p:cNvPr>
          <p:cNvSpPr txBox="1"/>
          <p:nvPr/>
        </p:nvSpPr>
        <p:spPr>
          <a:xfrm>
            <a:off x="4856222" y="2501366"/>
            <a:ext cx="1720738" cy="310597"/>
          </a:xfrm>
          <a:prstGeom prst="rect">
            <a:avLst/>
          </a:prstGeom>
          <a:noFill/>
          <a:ln>
            <a:noFill/>
          </a:ln>
        </p:spPr>
        <p:txBody>
          <a:bodyPr spcFirstLastPara="1" wrap="square" lIns="91425" tIns="91425" rIns="91425" bIns="91425" anchor="t" anchorCtr="0">
            <a:noAutofit/>
          </a:bodyPr>
          <a:lstStyle/>
          <a:p>
            <a:pPr marL="0" indent="0" algn="ctr" rtl="0" eaLnBrk="1" latinLnBrk="0" hangingPunct="1">
              <a:spcBef>
                <a:spcPts val="0"/>
              </a:spcBef>
              <a:spcAft>
                <a:spcPts val="0"/>
              </a:spcAft>
            </a:pPr>
            <a:r>
              <a:rPr lang="en" sz="1200" b="1" dirty="0">
                <a:solidFill>
                  <a:srgbClr val="44546A"/>
                </a:solidFill>
                <a:latin typeface="Oxanium"/>
                <a:ea typeface="Oxanium"/>
                <a:cs typeface="Oxanium"/>
                <a:sym typeface="Oxanium"/>
              </a:rPr>
              <a:t>ESP32 CAM</a:t>
            </a:r>
            <a:endParaRPr lang="pt-BR" sz="1200" dirty="0">
              <a:effectLst/>
            </a:endParaRPr>
          </a:p>
        </p:txBody>
      </p:sp>
      <p:sp>
        <p:nvSpPr>
          <p:cNvPr id="128" name="Google Shape;21004;p54">
            <a:extLst>
              <a:ext uri="{FF2B5EF4-FFF2-40B4-BE49-F238E27FC236}">
                <a16:creationId xmlns:a16="http://schemas.microsoft.com/office/drawing/2014/main" id="{15A1AF22-9E44-6A44-8A7D-1984B349D8FB}"/>
              </a:ext>
            </a:extLst>
          </p:cNvPr>
          <p:cNvSpPr/>
          <p:nvPr/>
        </p:nvSpPr>
        <p:spPr>
          <a:xfrm>
            <a:off x="4856222" y="2505352"/>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21531;p58">
            <a:extLst>
              <a:ext uri="{FF2B5EF4-FFF2-40B4-BE49-F238E27FC236}">
                <a16:creationId xmlns:a16="http://schemas.microsoft.com/office/drawing/2014/main" id="{D47D0035-3189-7747-905C-350C546D8A2F}"/>
              </a:ext>
            </a:extLst>
          </p:cNvPr>
          <p:cNvSpPr txBox="1"/>
          <p:nvPr/>
        </p:nvSpPr>
        <p:spPr>
          <a:xfrm>
            <a:off x="4804721" y="2480363"/>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05</a:t>
            </a:r>
            <a:endParaRPr sz="1200" b="1" dirty="0">
              <a:solidFill>
                <a:srgbClr val="44546A"/>
              </a:solidFill>
              <a:latin typeface="Oxanium"/>
              <a:ea typeface="Oxanium"/>
              <a:cs typeface="Oxanium"/>
              <a:sym typeface="Oxanium"/>
            </a:endParaRPr>
          </a:p>
        </p:txBody>
      </p:sp>
      <p:sp>
        <p:nvSpPr>
          <p:cNvPr id="130" name="Google Shape;21531;p58">
            <a:extLst>
              <a:ext uri="{FF2B5EF4-FFF2-40B4-BE49-F238E27FC236}">
                <a16:creationId xmlns:a16="http://schemas.microsoft.com/office/drawing/2014/main" id="{65DCBBE5-72C4-0D46-A0E5-D8E3A9F63137}"/>
              </a:ext>
            </a:extLst>
          </p:cNvPr>
          <p:cNvSpPr txBox="1"/>
          <p:nvPr/>
        </p:nvSpPr>
        <p:spPr>
          <a:xfrm>
            <a:off x="4735704" y="3778803"/>
            <a:ext cx="1829026"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DC Motor</a:t>
            </a:r>
            <a:endParaRPr sz="1200" b="1" dirty="0">
              <a:solidFill>
                <a:srgbClr val="44546A"/>
              </a:solidFill>
              <a:latin typeface="Oxanium"/>
              <a:ea typeface="Oxanium"/>
              <a:cs typeface="Oxanium"/>
              <a:sym typeface="Oxanium"/>
            </a:endParaRPr>
          </a:p>
        </p:txBody>
      </p:sp>
      <p:sp>
        <p:nvSpPr>
          <p:cNvPr id="131" name="Google Shape;21004;p54">
            <a:extLst>
              <a:ext uri="{FF2B5EF4-FFF2-40B4-BE49-F238E27FC236}">
                <a16:creationId xmlns:a16="http://schemas.microsoft.com/office/drawing/2014/main" id="{18DF35DF-1B5E-E248-860B-76C271EA5E41}"/>
              </a:ext>
            </a:extLst>
          </p:cNvPr>
          <p:cNvSpPr/>
          <p:nvPr/>
        </p:nvSpPr>
        <p:spPr>
          <a:xfrm>
            <a:off x="4856222" y="3760886"/>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21531;p58">
            <a:extLst>
              <a:ext uri="{FF2B5EF4-FFF2-40B4-BE49-F238E27FC236}">
                <a16:creationId xmlns:a16="http://schemas.microsoft.com/office/drawing/2014/main" id="{CC7A5A10-8BEF-5F4A-9DCA-9F61BB7164CE}"/>
              </a:ext>
            </a:extLst>
          </p:cNvPr>
          <p:cNvSpPr txBox="1"/>
          <p:nvPr/>
        </p:nvSpPr>
        <p:spPr>
          <a:xfrm>
            <a:off x="4796770" y="3738779"/>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06</a:t>
            </a:r>
            <a:endParaRPr sz="1200" b="1" dirty="0">
              <a:solidFill>
                <a:srgbClr val="44546A"/>
              </a:solidFill>
              <a:latin typeface="Oxanium"/>
              <a:ea typeface="Oxanium"/>
              <a:cs typeface="Oxanium"/>
              <a:sym typeface="Oxanium"/>
            </a:endParaRPr>
          </a:p>
        </p:txBody>
      </p:sp>
      <p:sp>
        <p:nvSpPr>
          <p:cNvPr id="133" name="Google Shape;20497;p45">
            <a:extLst>
              <a:ext uri="{FF2B5EF4-FFF2-40B4-BE49-F238E27FC236}">
                <a16:creationId xmlns:a16="http://schemas.microsoft.com/office/drawing/2014/main" id="{48529195-8AA3-8C43-8A6E-B6AD8B817B19}"/>
              </a:ext>
            </a:extLst>
          </p:cNvPr>
          <p:cNvSpPr txBox="1">
            <a:spLocks/>
          </p:cNvSpPr>
          <p:nvPr/>
        </p:nvSpPr>
        <p:spPr>
          <a:xfrm>
            <a:off x="916525" y="1465574"/>
            <a:ext cx="3655475" cy="973814"/>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dirty="0">
                <a:solidFill>
                  <a:schemeClr val="tx1">
                    <a:lumMod val="75000"/>
                    <a:lumOff val="25000"/>
                  </a:schemeClr>
                </a:solidFill>
              </a:rPr>
              <a:t>It’s a small, powerful and cheap computer board. The model used in this project is the 3B with Wi-Fi module integrated on board. Raspbian in the OS in use, and one of the great thigs about the board is that it has a wide range of usage.</a:t>
            </a:r>
          </a:p>
        </p:txBody>
      </p:sp>
      <p:grpSp>
        <p:nvGrpSpPr>
          <p:cNvPr id="3" name="Gruppo 2">
            <a:extLst>
              <a:ext uri="{FF2B5EF4-FFF2-40B4-BE49-F238E27FC236}">
                <a16:creationId xmlns:a16="http://schemas.microsoft.com/office/drawing/2014/main" id="{6C4C3C12-8616-8D55-F888-541B0B2A2D2F}"/>
              </a:ext>
            </a:extLst>
          </p:cNvPr>
          <p:cNvGrpSpPr/>
          <p:nvPr/>
        </p:nvGrpSpPr>
        <p:grpSpPr>
          <a:xfrm>
            <a:off x="512990" y="2451883"/>
            <a:ext cx="4059010" cy="2318304"/>
            <a:chOff x="512990" y="2451883"/>
            <a:chExt cx="4059010" cy="2318304"/>
          </a:xfrm>
        </p:grpSpPr>
        <p:sp>
          <p:nvSpPr>
            <p:cNvPr id="118" name="Google Shape;21531;p58">
              <a:extLst>
                <a:ext uri="{FF2B5EF4-FFF2-40B4-BE49-F238E27FC236}">
                  <a16:creationId xmlns:a16="http://schemas.microsoft.com/office/drawing/2014/main" id="{8D469C76-B235-BC47-9172-D97C9F153D11}"/>
                </a:ext>
              </a:extLst>
            </p:cNvPr>
            <p:cNvSpPr txBox="1"/>
            <p:nvPr/>
          </p:nvSpPr>
          <p:spPr>
            <a:xfrm>
              <a:off x="683804" y="2494241"/>
              <a:ext cx="1701733"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solidFill>
                    <a:srgbClr val="44546A"/>
                  </a:solidFill>
                  <a:latin typeface="Oxanium"/>
                  <a:ea typeface="Oxanium"/>
                  <a:cs typeface="Oxanium"/>
                  <a:sym typeface="Oxanium"/>
                </a:rPr>
                <a:t>Servo MG996R</a:t>
              </a:r>
            </a:p>
          </p:txBody>
        </p:sp>
        <p:sp>
          <p:nvSpPr>
            <p:cNvPr id="119" name="Google Shape;21004;p54">
              <a:extLst>
                <a:ext uri="{FF2B5EF4-FFF2-40B4-BE49-F238E27FC236}">
                  <a16:creationId xmlns:a16="http://schemas.microsoft.com/office/drawing/2014/main" id="{5EC69B56-E8EB-BB41-B553-062284443B7C}"/>
                </a:ext>
              </a:extLst>
            </p:cNvPr>
            <p:cNvSpPr/>
            <p:nvPr/>
          </p:nvSpPr>
          <p:spPr>
            <a:xfrm>
              <a:off x="564491" y="2476872"/>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531;p58">
              <a:extLst>
                <a:ext uri="{FF2B5EF4-FFF2-40B4-BE49-F238E27FC236}">
                  <a16:creationId xmlns:a16="http://schemas.microsoft.com/office/drawing/2014/main" id="{A1B7DCCC-5DC0-CE4B-9784-F68E63B7A3E8}"/>
                </a:ext>
              </a:extLst>
            </p:cNvPr>
            <p:cNvSpPr txBox="1"/>
            <p:nvPr/>
          </p:nvSpPr>
          <p:spPr>
            <a:xfrm>
              <a:off x="512990" y="2451883"/>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02</a:t>
              </a:r>
              <a:endParaRPr sz="1200" b="1" dirty="0">
                <a:solidFill>
                  <a:srgbClr val="44546A"/>
                </a:solidFill>
                <a:latin typeface="Oxanium"/>
                <a:ea typeface="Oxanium"/>
                <a:cs typeface="Oxanium"/>
                <a:sym typeface="Oxanium"/>
              </a:endParaRPr>
            </a:p>
          </p:txBody>
        </p:sp>
        <p:sp>
          <p:nvSpPr>
            <p:cNvPr id="121" name="Google Shape;21531;p58">
              <a:extLst>
                <a:ext uri="{FF2B5EF4-FFF2-40B4-BE49-F238E27FC236}">
                  <a16:creationId xmlns:a16="http://schemas.microsoft.com/office/drawing/2014/main" id="{D4DA769E-091A-6549-9290-36486A5FCA09}"/>
                </a:ext>
              </a:extLst>
            </p:cNvPr>
            <p:cNvSpPr txBox="1"/>
            <p:nvPr/>
          </p:nvSpPr>
          <p:spPr>
            <a:xfrm>
              <a:off x="916525" y="3773066"/>
              <a:ext cx="1838685" cy="3105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dirty="0">
                  <a:solidFill>
                    <a:srgbClr val="44546A"/>
                  </a:solidFill>
                  <a:latin typeface="Oxanium"/>
                  <a:ea typeface="Oxanium"/>
                  <a:cs typeface="Oxanium"/>
                  <a:sym typeface="Oxanium"/>
                </a:rPr>
                <a:t>PCA9685 I2C Control</a:t>
              </a:r>
              <a:endParaRPr sz="1200" b="1" dirty="0">
                <a:solidFill>
                  <a:srgbClr val="44546A"/>
                </a:solidFill>
                <a:latin typeface="Oxanium"/>
                <a:ea typeface="Oxanium"/>
                <a:cs typeface="Oxanium"/>
                <a:sym typeface="Oxanium"/>
              </a:endParaRPr>
            </a:p>
          </p:txBody>
        </p:sp>
        <p:sp>
          <p:nvSpPr>
            <p:cNvPr id="122" name="Google Shape;21004;p54">
              <a:extLst>
                <a:ext uri="{FF2B5EF4-FFF2-40B4-BE49-F238E27FC236}">
                  <a16:creationId xmlns:a16="http://schemas.microsoft.com/office/drawing/2014/main" id="{F36F1AD6-27AC-ED48-A64B-6481135E3E1D}"/>
                </a:ext>
              </a:extLst>
            </p:cNvPr>
            <p:cNvSpPr/>
            <p:nvPr/>
          </p:nvSpPr>
          <p:spPr>
            <a:xfrm>
              <a:off x="564491" y="3778803"/>
              <a:ext cx="352034" cy="310597"/>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21531;p58">
              <a:extLst>
                <a:ext uri="{FF2B5EF4-FFF2-40B4-BE49-F238E27FC236}">
                  <a16:creationId xmlns:a16="http://schemas.microsoft.com/office/drawing/2014/main" id="{24659C7F-F0BA-EE41-8EE1-A5C72A39D5DB}"/>
                </a:ext>
              </a:extLst>
            </p:cNvPr>
            <p:cNvSpPr txBox="1"/>
            <p:nvPr/>
          </p:nvSpPr>
          <p:spPr>
            <a:xfrm>
              <a:off x="512990" y="3753814"/>
              <a:ext cx="470938" cy="3105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44546A"/>
                  </a:solidFill>
                  <a:latin typeface="Oxanium"/>
                  <a:ea typeface="Oxanium"/>
                  <a:cs typeface="Oxanium"/>
                  <a:sym typeface="Oxanium"/>
                </a:rPr>
                <a:t>03</a:t>
              </a:r>
              <a:endParaRPr sz="1200" b="1" dirty="0">
                <a:solidFill>
                  <a:srgbClr val="44546A"/>
                </a:solidFill>
                <a:latin typeface="Oxanium"/>
                <a:ea typeface="Oxanium"/>
                <a:cs typeface="Oxanium"/>
                <a:sym typeface="Oxanium"/>
              </a:endParaRPr>
            </a:p>
          </p:txBody>
        </p:sp>
        <p:sp>
          <p:nvSpPr>
            <p:cNvPr id="134" name="Google Shape;20497;p45">
              <a:extLst>
                <a:ext uri="{FF2B5EF4-FFF2-40B4-BE49-F238E27FC236}">
                  <a16:creationId xmlns:a16="http://schemas.microsoft.com/office/drawing/2014/main" id="{C18F7A56-67CB-C546-8B96-9789F568B6C7}"/>
                </a:ext>
              </a:extLst>
            </p:cNvPr>
            <p:cNvSpPr txBox="1">
              <a:spLocks/>
            </p:cNvSpPr>
            <p:nvPr/>
          </p:nvSpPr>
          <p:spPr>
            <a:xfrm>
              <a:off x="916525" y="2730022"/>
              <a:ext cx="3655475" cy="1018055"/>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dirty="0">
                  <a:solidFill>
                    <a:schemeClr val="tx1">
                      <a:lumMod val="75000"/>
                      <a:lumOff val="25000"/>
                    </a:schemeClr>
                  </a:solidFill>
                </a:rPr>
                <a:t>It is a motor that can be turned to a specified position, from 0 to 180 degree. It is used in remote control (RC) world and also for robotics and automation projects.</a:t>
              </a:r>
            </a:p>
          </p:txBody>
        </p:sp>
        <p:sp>
          <p:nvSpPr>
            <p:cNvPr id="135" name="Google Shape;20497;p45">
              <a:extLst>
                <a:ext uri="{FF2B5EF4-FFF2-40B4-BE49-F238E27FC236}">
                  <a16:creationId xmlns:a16="http://schemas.microsoft.com/office/drawing/2014/main" id="{23D07A36-2570-AD45-99F5-D99FCEBC94D9}"/>
                </a:ext>
              </a:extLst>
            </p:cNvPr>
            <p:cNvSpPr txBox="1">
              <a:spLocks/>
            </p:cNvSpPr>
            <p:nvPr/>
          </p:nvSpPr>
          <p:spPr>
            <a:xfrm>
              <a:off x="916525" y="4002870"/>
              <a:ext cx="3655475" cy="767317"/>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dirty="0">
                  <a:solidFill>
                    <a:schemeClr val="tx1">
                      <a:lumMod val="75000"/>
                      <a:lumOff val="25000"/>
                    </a:schemeClr>
                  </a:solidFill>
                </a:rPr>
                <a:t>It is a 16 PWM output channel mainly used to control LEDs, but it can be used also to control servos or as power supply at 6V.</a:t>
              </a:r>
            </a:p>
          </p:txBody>
        </p:sp>
      </p:grpSp>
      <p:sp>
        <p:nvSpPr>
          <p:cNvPr id="139" name="Google Shape;20497;p45">
            <a:extLst>
              <a:ext uri="{FF2B5EF4-FFF2-40B4-BE49-F238E27FC236}">
                <a16:creationId xmlns:a16="http://schemas.microsoft.com/office/drawing/2014/main" id="{979E6958-52CE-0340-9352-912E72561391}"/>
              </a:ext>
            </a:extLst>
          </p:cNvPr>
          <p:cNvSpPr txBox="1">
            <a:spLocks/>
          </p:cNvSpPr>
          <p:nvPr/>
        </p:nvSpPr>
        <p:spPr>
          <a:xfrm>
            <a:off x="5208256" y="1428736"/>
            <a:ext cx="3655475" cy="973814"/>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200" dirty="0">
                <a:solidFill>
                  <a:schemeClr val="tx1">
                    <a:lumMod val="75000"/>
                    <a:lumOff val="25000"/>
                  </a:schemeClr>
                </a:solidFill>
              </a:rPr>
              <a:t>It is an infrared sensor used for the detection of obstacles, as it is equipped with an IR emitter and an IR receiver that allow Arduino to signal the presence of objects in the range of this sensor.</a:t>
            </a:r>
            <a:endParaRPr lang="en-US" sz="1200" dirty="0">
              <a:solidFill>
                <a:schemeClr val="tx1">
                  <a:lumMod val="75000"/>
                  <a:lumOff val="25000"/>
                </a:schemeClr>
              </a:solidFill>
            </a:endParaRPr>
          </a:p>
        </p:txBody>
      </p:sp>
      <p:sp>
        <p:nvSpPr>
          <p:cNvPr id="140" name="Google Shape;20497;p45">
            <a:extLst>
              <a:ext uri="{FF2B5EF4-FFF2-40B4-BE49-F238E27FC236}">
                <a16:creationId xmlns:a16="http://schemas.microsoft.com/office/drawing/2014/main" id="{CA3AA9F2-6A08-D24C-8209-6002F3512D7C}"/>
              </a:ext>
            </a:extLst>
          </p:cNvPr>
          <p:cNvSpPr txBox="1">
            <a:spLocks/>
          </p:cNvSpPr>
          <p:nvPr/>
        </p:nvSpPr>
        <p:spPr>
          <a:xfrm>
            <a:off x="5236001" y="2746844"/>
            <a:ext cx="3655475" cy="973814"/>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dirty="0">
                <a:solidFill>
                  <a:schemeClr val="tx1">
                    <a:lumMod val="75000"/>
                    <a:lumOff val="25000"/>
                  </a:schemeClr>
                </a:solidFill>
              </a:rPr>
              <a:t>ESP32 is used for a variety of IoT applications, because of the </a:t>
            </a:r>
            <a:r>
              <a:rPr lang="en-US" sz="1200" dirty="0" err="1">
                <a:solidFill>
                  <a:schemeClr val="tx1">
                    <a:lumMod val="75000"/>
                    <a:lumOff val="25000"/>
                  </a:schemeClr>
                </a:solidFill>
              </a:rPr>
              <a:t>WiFi</a:t>
            </a:r>
            <a:r>
              <a:rPr lang="en-US" sz="1200" dirty="0">
                <a:solidFill>
                  <a:schemeClr val="tx1">
                    <a:lumMod val="75000"/>
                    <a:lumOff val="25000"/>
                  </a:schemeClr>
                </a:solidFill>
              </a:rPr>
              <a:t> and BLE module integrated. The </a:t>
            </a:r>
            <a:r>
              <a:rPr lang="en-US" sz="1200" dirty="0" err="1">
                <a:solidFill>
                  <a:schemeClr val="tx1">
                    <a:lumMod val="75000"/>
                    <a:lumOff val="25000"/>
                  </a:schemeClr>
                </a:solidFill>
              </a:rPr>
              <a:t>WiFi</a:t>
            </a:r>
            <a:r>
              <a:rPr lang="en-US" sz="1200" dirty="0">
                <a:solidFill>
                  <a:schemeClr val="tx1">
                    <a:lumMod val="75000"/>
                    <a:lumOff val="25000"/>
                  </a:schemeClr>
                </a:solidFill>
              </a:rPr>
              <a:t> protocol operates at 2.4 GHz with a data rate up to 150 Mbps. It is a MCU with multiple digital and analog I/O pins to connect sensing or actuation devices. </a:t>
            </a:r>
          </a:p>
        </p:txBody>
      </p:sp>
      <p:sp>
        <p:nvSpPr>
          <p:cNvPr id="141" name="Google Shape;20497;p45">
            <a:extLst>
              <a:ext uri="{FF2B5EF4-FFF2-40B4-BE49-F238E27FC236}">
                <a16:creationId xmlns:a16="http://schemas.microsoft.com/office/drawing/2014/main" id="{2E93B9C7-986B-DD46-90A5-F18A286A53DF}"/>
              </a:ext>
            </a:extLst>
          </p:cNvPr>
          <p:cNvSpPr txBox="1">
            <a:spLocks/>
          </p:cNvSpPr>
          <p:nvPr/>
        </p:nvSpPr>
        <p:spPr>
          <a:xfrm>
            <a:off x="5236001" y="3995250"/>
            <a:ext cx="3655475" cy="973814"/>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200" dirty="0">
                <a:solidFill>
                  <a:schemeClr val="tx1">
                    <a:lumMod val="75000"/>
                    <a:lumOff val="25000"/>
                  </a:schemeClr>
                </a:solidFill>
              </a:rPr>
              <a:t>It is a motor that combined with the wheels lets the car move.</a:t>
            </a:r>
          </a:p>
        </p:txBody>
      </p:sp>
      <p:sp>
        <p:nvSpPr>
          <p:cNvPr id="4" name="CasellaDiTesto 3">
            <a:extLst>
              <a:ext uri="{FF2B5EF4-FFF2-40B4-BE49-F238E27FC236}">
                <a16:creationId xmlns:a16="http://schemas.microsoft.com/office/drawing/2014/main" id="{2103F6FA-820B-02C8-5078-9666DA804F53}"/>
              </a:ext>
            </a:extLst>
          </p:cNvPr>
          <p:cNvSpPr txBox="1"/>
          <p:nvPr/>
        </p:nvSpPr>
        <p:spPr>
          <a:xfrm>
            <a:off x="-1227511" y="161100"/>
            <a:ext cx="2929466" cy="1477328"/>
          </a:xfrm>
          <a:prstGeom prst="rect">
            <a:avLst/>
          </a:prstGeom>
          <a:noFill/>
        </p:spPr>
        <p:txBody>
          <a:bodyPr wrap="square" rtlCol="0">
            <a:spAutoFit/>
          </a:bodyPr>
          <a:lstStyle/>
          <a:p>
            <a:r>
              <a:rPr lang="en-GB" dirty="0"/>
              <a:t>Battery </a:t>
            </a:r>
            <a:r>
              <a:rPr lang="en-GB" dirty="0" err="1"/>
              <a:t>litio</a:t>
            </a:r>
            <a:endParaRPr lang="en-GB" dirty="0"/>
          </a:p>
          <a:p>
            <a:r>
              <a:rPr lang="en-GB" dirty="0"/>
              <a:t>2xArduino uno rev2</a:t>
            </a:r>
          </a:p>
          <a:p>
            <a:r>
              <a:rPr lang="en-GB" dirty="0"/>
              <a:t>2xSmart car shield</a:t>
            </a:r>
          </a:p>
          <a:p>
            <a:r>
              <a:rPr lang="en-GB" dirty="0"/>
              <a:t>Robot arm kit</a:t>
            </a:r>
          </a:p>
          <a:p>
            <a:r>
              <a:rPr lang="en-GB" dirty="0"/>
              <a:t>Robot car kit</a:t>
            </a:r>
          </a:p>
        </p:txBody>
      </p:sp>
    </p:spTree>
    <p:extLst>
      <p:ext uri="{BB962C8B-B14F-4D97-AF65-F5344CB8AC3E}">
        <p14:creationId xmlns:p14="http://schemas.microsoft.com/office/powerpoint/2010/main" val="3033692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{CF3DDEC2-B933-5B49-8A90-649138F2443D}tf10001062</Template>
  <TotalTime>5732</TotalTime>
  <Words>3510</Words>
  <Application>Microsoft Office PowerPoint</Application>
  <PresentationFormat>Presentazione su schermo (16:9)</PresentationFormat>
  <Paragraphs>387</Paragraphs>
  <Slides>27</Slides>
  <Notes>23</Notes>
  <HiddenSlides>2</HiddenSlides>
  <MMClips>2</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27</vt:i4>
      </vt:variant>
    </vt:vector>
  </HeadingPairs>
  <TitlesOfParts>
    <vt:vector size="34" baseType="lpstr">
      <vt:lpstr>Calibri</vt:lpstr>
      <vt:lpstr>Abel</vt:lpstr>
      <vt:lpstr>Calibri Light</vt:lpstr>
      <vt:lpstr>Oxanium</vt:lpstr>
      <vt:lpstr>Arial</vt:lpstr>
      <vt:lpstr>Wingdings</vt:lpstr>
      <vt:lpstr>Office Theme</vt:lpstr>
      <vt:lpstr>A practical approach of IoRT</vt:lpstr>
      <vt:lpstr>INTRODUCTION</vt:lpstr>
      <vt:lpstr>Introduction</vt:lpstr>
      <vt:lpstr>HARDWARE</vt:lpstr>
      <vt:lpstr>List of Components</vt:lpstr>
      <vt:lpstr>List of Components</vt:lpstr>
      <vt:lpstr>List of Components</vt:lpstr>
      <vt:lpstr>List of Components</vt:lpstr>
      <vt:lpstr>List of Components</vt:lpstr>
      <vt:lpstr>Presentazione standard di PowerPoint</vt:lpstr>
      <vt:lpstr>ARCHITECTURE</vt:lpstr>
      <vt:lpstr>Architecture</vt:lpstr>
      <vt:lpstr>SOFTWARE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DEMO</vt:lpstr>
      <vt:lpstr>Presentazione standard di PowerPoint</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pratical approach of IoRT</dc:title>
  <dc:creator>Silvio Di Martino</dc:creator>
  <cp:lastModifiedBy>SILVIO DI MARTINO</cp:lastModifiedBy>
  <cp:revision>35</cp:revision>
  <dcterms:modified xsi:type="dcterms:W3CDTF">2022-06-28T14:19:25Z</dcterms:modified>
</cp:coreProperties>
</file>